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6" r:id="rId1"/>
  </p:sldMasterIdLst>
  <p:sldIdLst>
    <p:sldId id="256" r:id="rId2"/>
    <p:sldId id="323" r:id="rId3"/>
    <p:sldId id="333" r:id="rId4"/>
    <p:sldId id="324" r:id="rId5"/>
    <p:sldId id="325" r:id="rId6"/>
    <p:sldId id="326" r:id="rId7"/>
    <p:sldId id="327" r:id="rId8"/>
    <p:sldId id="334" r:id="rId9"/>
    <p:sldId id="331" r:id="rId10"/>
    <p:sldId id="335" r:id="rId11"/>
    <p:sldId id="257" r:id="rId12"/>
    <p:sldId id="258" r:id="rId13"/>
    <p:sldId id="307" r:id="rId14"/>
    <p:sldId id="322" r:id="rId15"/>
    <p:sldId id="311" r:id="rId16"/>
    <p:sldId id="313" r:id="rId17"/>
    <p:sldId id="337" r:id="rId18"/>
    <p:sldId id="315" r:id="rId19"/>
    <p:sldId id="344" r:id="rId20"/>
    <p:sldId id="345" r:id="rId21"/>
    <p:sldId id="338" r:id="rId22"/>
    <p:sldId id="339" r:id="rId23"/>
    <p:sldId id="316" r:id="rId24"/>
    <p:sldId id="317" r:id="rId25"/>
    <p:sldId id="318" r:id="rId26"/>
    <p:sldId id="319" r:id="rId27"/>
    <p:sldId id="340" r:id="rId28"/>
    <p:sldId id="343" r:id="rId29"/>
    <p:sldId id="347" r:id="rId30"/>
    <p:sldId id="349" r:id="rId31"/>
    <p:sldId id="350" r:id="rId32"/>
    <p:sldId id="351" r:id="rId33"/>
    <p:sldId id="348" r:id="rId34"/>
    <p:sldId id="320" r:id="rId35"/>
    <p:sldId id="263" r:id="rId36"/>
    <p:sldId id="264" r:id="rId37"/>
    <p:sldId id="265" r:id="rId38"/>
    <p:sldId id="266" r:id="rId39"/>
    <p:sldId id="342" r:id="rId40"/>
    <p:sldId id="267" r:id="rId41"/>
    <p:sldId id="268" r:id="rId42"/>
    <p:sldId id="269" r:id="rId43"/>
    <p:sldId id="270" r:id="rId44"/>
    <p:sldId id="275" r:id="rId45"/>
    <p:sldId id="277" r:id="rId46"/>
    <p:sldId id="278" r:id="rId47"/>
    <p:sldId id="279" r:id="rId48"/>
    <p:sldId id="280" r:id="rId49"/>
    <p:sldId id="281" r:id="rId50"/>
    <p:sldId id="282" r:id="rId51"/>
    <p:sldId id="283" r:id="rId52"/>
    <p:sldId id="284" r:id="rId53"/>
    <p:sldId id="285" r:id="rId54"/>
    <p:sldId id="286" r:id="rId55"/>
    <p:sldId id="287" r:id="rId56"/>
    <p:sldId id="288" r:id="rId57"/>
    <p:sldId id="289" r:id="rId58"/>
    <p:sldId id="290" r:id="rId59"/>
    <p:sldId id="291" r:id="rId60"/>
    <p:sldId id="292" r:id="rId61"/>
    <p:sldId id="293" r:id="rId62"/>
    <p:sldId id="294" r:id="rId63"/>
    <p:sldId id="295" r:id="rId64"/>
    <p:sldId id="296" r:id="rId65"/>
    <p:sldId id="297" r:id="rId66"/>
    <p:sldId id="298" r:id="rId67"/>
    <p:sldId id="299" r:id="rId68"/>
    <p:sldId id="346" r:id="rId69"/>
    <p:sldId id="300" r:id="rId70"/>
    <p:sldId id="301" r:id="rId71"/>
    <p:sldId id="303" r:id="rId72"/>
    <p:sldId id="305" r:id="rId73"/>
  </p:sldIdLst>
  <p:sldSz cx="12192000" cy="6858000"/>
  <p:notesSz cx="7559675" cy="10691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80050-C842-4EB4-A75E-FB1718AB6CDF}" type="datetimeFigureOut">
              <a:rPr lang="pt-BR" smtClean="0"/>
              <a:t>22/02/2017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54AD3-0E27-4DFC-A596-F16108A78E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226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80050-C842-4EB4-A75E-FB1718AB6CDF}" type="datetimeFigureOut">
              <a:rPr lang="pt-BR" smtClean="0"/>
              <a:t>22/02/2017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54AD3-0E27-4DFC-A596-F16108A78E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0956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80050-C842-4EB4-A75E-FB1718AB6CDF}" type="datetimeFigureOut">
              <a:rPr lang="pt-BR" smtClean="0"/>
              <a:t>22/02/2017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54AD3-0E27-4DFC-A596-F16108A78E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691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80050-C842-4EB4-A75E-FB1718AB6CDF}" type="datetimeFigureOut">
              <a:rPr lang="pt-BR" smtClean="0"/>
              <a:t>22/02/2017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54AD3-0E27-4DFC-A596-F16108A78E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463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80050-C842-4EB4-A75E-FB1718AB6CDF}" type="datetimeFigureOut">
              <a:rPr lang="pt-BR" smtClean="0"/>
              <a:t>22/02/2017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54AD3-0E27-4DFC-A596-F16108A78E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9427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80050-C842-4EB4-A75E-FB1718AB6CDF}" type="datetimeFigureOut">
              <a:rPr lang="pt-BR" smtClean="0"/>
              <a:t>22/02/2017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54AD3-0E27-4DFC-A596-F16108A78E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2219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80050-C842-4EB4-A75E-FB1718AB6CDF}" type="datetimeFigureOut">
              <a:rPr lang="pt-BR" smtClean="0"/>
              <a:t>22/02/2017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54AD3-0E27-4DFC-A596-F16108A78E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5866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80050-C842-4EB4-A75E-FB1718AB6CDF}" type="datetimeFigureOut">
              <a:rPr lang="pt-BR" smtClean="0"/>
              <a:t>22/02/2017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54AD3-0E27-4DFC-A596-F16108A78E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5867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80050-C842-4EB4-A75E-FB1718AB6CDF}" type="datetimeFigureOut">
              <a:rPr lang="pt-BR" smtClean="0"/>
              <a:t>22/02/2017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54AD3-0E27-4DFC-A596-F16108A78E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257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80050-C842-4EB4-A75E-FB1718AB6CDF}" type="datetimeFigureOut">
              <a:rPr lang="pt-BR" smtClean="0"/>
              <a:t>22/02/2017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54AD3-0E27-4DFC-A596-F16108A78E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8656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80050-C842-4EB4-A75E-FB1718AB6CDF}" type="datetimeFigureOut">
              <a:rPr lang="pt-BR" smtClean="0"/>
              <a:t>22/02/2017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54AD3-0E27-4DFC-A596-F16108A78E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7319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80050-C842-4EB4-A75E-FB1718AB6CDF}" type="datetimeFigureOut">
              <a:rPr lang="pt-BR" smtClean="0"/>
              <a:t>22/02/2017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754AD3-0E27-4DFC-A596-F16108A78E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2103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wmf"/><Relationship Id="rId4" Type="http://schemas.openxmlformats.org/officeDocument/2006/relationships/image" Target="../media/image4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smarena.com/htc_droid_dna-5113.php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://www.alistapart.com/articles/a-pixel-identity-crisis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s://pt.wikipedia.org/wiki/Impressora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380588" y="965199"/>
            <a:ext cx="6766078" cy="4927601"/>
          </a:xfrm>
        </p:spPr>
        <p:txBody>
          <a:bodyPr anchor="ctr">
            <a:normAutofit/>
          </a:bodyPr>
          <a:lstStyle/>
          <a:p>
            <a:pPr algn="l"/>
            <a:r>
              <a:rPr lang="pt-BR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Imagens Digitais e Dispositivos de Entrada</a:t>
            </a:r>
            <a:r>
              <a:rPr lang="pt-BR" sz="5400">
                <a:solidFill>
                  <a:schemeClr val="tx1">
                    <a:lumMod val="85000"/>
                    <a:lumOff val="15000"/>
                  </a:schemeClr>
                </a:solidFill>
              </a:rPr>
              <a:t>/Saída</a:t>
            </a:r>
            <a:endParaRPr lang="pt-BR" sz="5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23257" y="965198"/>
            <a:ext cx="2707937" cy="4927602"/>
          </a:xfrm>
        </p:spPr>
        <p:txBody>
          <a:bodyPr anchor="ctr">
            <a:normAutofit/>
          </a:bodyPr>
          <a:lstStyle/>
          <a:p>
            <a:pPr algn="r"/>
            <a:r>
              <a:rPr lang="pt-BR" sz="2000" dirty="0">
                <a:solidFill>
                  <a:schemeClr val="accent1"/>
                </a:solidFill>
              </a:rPr>
              <a:t>Gilzamir F. Gomes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Síntese de Imagem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5136" y="2542149"/>
            <a:ext cx="4508638" cy="34556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250552" y="3386466"/>
            <a:ext cx="3467616" cy="1477328"/>
          </a:xfrm>
          <a:prstGeom prst="rect">
            <a:avLst/>
          </a:prstGeom>
          <a:noFill/>
          <a:ln>
            <a:solidFill>
              <a:schemeClr val="accent1">
                <a:shade val="9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v 0.236556 0.184101 -2.778762</a:t>
            </a:r>
          </a:p>
          <a:p>
            <a:r>
              <a:rPr lang="pt-BR" dirty="0"/>
              <a:t>v 0.642842 0.184101 -2.738746</a:t>
            </a:r>
          </a:p>
          <a:p>
            <a:r>
              <a:rPr lang="pt-BR" dirty="0"/>
              <a:t>v 1.033514 0.184101 -2.620237</a:t>
            </a:r>
          </a:p>
          <a:p>
            <a:r>
              <a:rPr lang="pt-BR" dirty="0"/>
              <a:t>v 1.393559 0.184101 -2.427789</a:t>
            </a:r>
          </a:p>
          <a:p>
            <a:r>
              <a:rPr lang="pt-BR" dirty="0"/>
              <a:t>v 1.709142 0.184101 -2.168797</a:t>
            </a:r>
          </a:p>
        </p:txBody>
      </p:sp>
      <p:cxnSp>
        <p:nvCxnSpPr>
          <p:cNvPr id="7" name="Conector de Seta Reta 6"/>
          <p:cNvCxnSpPr>
            <a:stCxn id="5" idx="3"/>
          </p:cNvCxnSpPr>
          <p:nvPr/>
        </p:nvCxnSpPr>
        <p:spPr>
          <a:xfrm flipV="1">
            <a:off x="4718168" y="4117985"/>
            <a:ext cx="1427942" cy="7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/>
          <p:cNvSpPr txBox="1"/>
          <p:nvPr/>
        </p:nvSpPr>
        <p:spPr>
          <a:xfrm>
            <a:off x="2306165" y="290790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Dados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8092156" y="211463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Imagem</a:t>
            </a:r>
          </a:p>
        </p:txBody>
      </p:sp>
    </p:spTree>
    <p:extLst>
      <p:ext uri="{BB962C8B-B14F-4D97-AF65-F5344CB8AC3E}">
        <p14:creationId xmlns:p14="http://schemas.microsoft.com/office/powerpoint/2010/main" val="4121320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1566138" y="666443"/>
            <a:ext cx="8911080" cy="128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Visão Geral de Hoje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1322363" y="1603717"/>
            <a:ext cx="9706708" cy="48533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4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Representação de Imagens</a:t>
            </a:r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4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Imagens e Dispositivos Gráficos</a:t>
            </a:r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4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Imagens, Pixels e Geometria</a:t>
            </a:r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4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Cor RGB</a:t>
            </a:r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4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Composição Alfa</a:t>
            </a:r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4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Laboratório de Imagens</a:t>
            </a:r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693942" y="497631"/>
            <a:ext cx="8911080" cy="128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Objetivos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2"/>
          <p:cNvSpPr/>
          <p:nvPr/>
        </p:nvSpPr>
        <p:spPr>
          <a:xfrm>
            <a:off x="693942" y="1627284"/>
            <a:ext cx="8914680" cy="37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 algn="just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4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Entender como as imagens podem ser representadas para os propósitos da computação gráfica; </a:t>
            </a:r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3080" indent="-342360" algn="just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4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Compreender como as imagens se relacionam com os dispositivos gráficos de entrada/saída e com a programação gráfica.</a:t>
            </a:r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pt-BR">
                <a:solidFill>
                  <a:schemeClr val="accent1"/>
                </a:solidFill>
              </a:rPr>
              <a:t>O que é uma imagem?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pt-BR" sz="2400"/>
              <a:t>Uma imagem digital pode ser considerada como uma representação discreta de dados que processam informação espacial (</a:t>
            </a:r>
            <a:r>
              <a:rPr lang="pt-BR" sz="2400" i="1"/>
              <a:t>layout</a:t>
            </a:r>
            <a:r>
              <a:rPr lang="pt-BR" sz="2400"/>
              <a:t>) e de intensidade (cor).</a:t>
            </a:r>
          </a:p>
          <a:p>
            <a:r>
              <a:rPr lang="pt-BR" sz="2400" i="1"/>
              <a:t>Um sinal multidimensional</a:t>
            </a:r>
          </a:p>
          <a:p>
            <a:pPr marL="0" indent="0">
              <a:buNone/>
            </a:pPr>
            <a:endParaRPr lang="pt-BR" sz="2400" i="1"/>
          </a:p>
        </p:txBody>
      </p:sp>
    </p:spTree>
    <p:extLst>
      <p:ext uri="{BB962C8B-B14F-4D97-AF65-F5344CB8AC3E}">
        <p14:creationId xmlns:p14="http://schemas.microsoft.com/office/powerpoint/2010/main" val="3639546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2593080" y="624240"/>
            <a:ext cx="8911080" cy="128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Representação de Imagens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686340" y="1682100"/>
            <a:ext cx="8914680" cy="37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Matricial</a:t>
            </a:r>
            <a:endParaRPr lang="pt-BR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Vetorial</a:t>
            </a:r>
            <a:endParaRPr lang="pt-BR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4" name="Imagem 3"/>
          <p:cNvPicPr/>
          <p:nvPr/>
        </p:nvPicPr>
        <p:blipFill>
          <a:blip r:embed="rId2">
            <a:lum bright="-20000" contrast="40000"/>
          </a:blip>
          <a:stretch/>
        </p:blipFill>
        <p:spPr>
          <a:xfrm>
            <a:off x="4932360" y="1408320"/>
            <a:ext cx="2475000" cy="1977840"/>
          </a:xfrm>
          <a:prstGeom prst="rect">
            <a:avLst/>
          </a:prstGeom>
          <a:ln>
            <a:noFill/>
          </a:ln>
        </p:spPr>
      </p:pic>
      <p:pic>
        <p:nvPicPr>
          <p:cNvPr id="195" name="Imagem 4"/>
          <p:cNvPicPr/>
          <p:nvPr/>
        </p:nvPicPr>
        <p:blipFill>
          <a:blip r:embed="rId3">
            <a:lum bright="-20000" contrast="40000"/>
          </a:blip>
          <a:stretch/>
        </p:blipFill>
        <p:spPr>
          <a:xfrm>
            <a:off x="3994200" y="3918593"/>
            <a:ext cx="1875600" cy="680040"/>
          </a:xfrm>
          <a:prstGeom prst="rect">
            <a:avLst/>
          </a:prstGeom>
          <a:ln>
            <a:noFill/>
          </a:ln>
        </p:spPr>
      </p:pic>
      <p:pic>
        <p:nvPicPr>
          <p:cNvPr id="196" name="Imagem 5"/>
          <p:cNvPicPr/>
          <p:nvPr/>
        </p:nvPicPr>
        <p:blipFill>
          <a:blip r:embed="rId4">
            <a:lum bright="-20000" contrast="40000"/>
          </a:blip>
          <a:stretch/>
        </p:blipFill>
        <p:spPr>
          <a:xfrm>
            <a:off x="3924360" y="4634633"/>
            <a:ext cx="2438640" cy="687600"/>
          </a:xfrm>
          <a:prstGeom prst="rect">
            <a:avLst/>
          </a:prstGeom>
          <a:ln>
            <a:noFill/>
          </a:ln>
        </p:spPr>
      </p:pic>
      <p:sp>
        <p:nvSpPr>
          <p:cNvPr id="197" name="CustomShape 3"/>
          <p:cNvSpPr/>
          <p:nvPr/>
        </p:nvSpPr>
        <p:spPr>
          <a:xfrm>
            <a:off x="8621640" y="4869360"/>
            <a:ext cx="1958760" cy="1472040"/>
          </a:xfrm>
          <a:prstGeom prst="triangle">
            <a:avLst>
              <a:gd name="adj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4"/>
          <p:cNvSpPr/>
          <p:nvPr/>
        </p:nvSpPr>
        <p:spPr>
          <a:xfrm flipV="1">
            <a:off x="8621640" y="4313880"/>
            <a:ext cx="360" cy="2026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9" name="CustomShape 5"/>
          <p:cNvSpPr/>
          <p:nvPr/>
        </p:nvSpPr>
        <p:spPr>
          <a:xfrm>
            <a:off x="8621640" y="6342120"/>
            <a:ext cx="2638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00" name="CustomShape 6"/>
          <p:cNvSpPr/>
          <p:nvPr/>
        </p:nvSpPr>
        <p:spPr>
          <a:xfrm>
            <a:off x="11215440" y="6157800"/>
            <a:ext cx="3362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X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7"/>
          <p:cNvSpPr/>
          <p:nvPr/>
        </p:nvSpPr>
        <p:spPr>
          <a:xfrm>
            <a:off x="8461080" y="3874320"/>
            <a:ext cx="3200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Y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2" name="Imagem 15"/>
          <p:cNvPicPr/>
          <p:nvPr/>
        </p:nvPicPr>
        <p:blipFill>
          <a:blip r:embed="rId5"/>
          <a:stretch/>
        </p:blipFill>
        <p:spPr>
          <a:xfrm>
            <a:off x="9595080" y="1490760"/>
            <a:ext cx="1758240" cy="1937520"/>
          </a:xfrm>
          <a:prstGeom prst="rect">
            <a:avLst/>
          </a:prstGeom>
          <a:ln>
            <a:noFill/>
          </a:ln>
        </p:spPr>
      </p:pic>
      <p:sp>
        <p:nvSpPr>
          <p:cNvPr id="203" name="CustomShape 8"/>
          <p:cNvSpPr/>
          <p:nvPr/>
        </p:nvSpPr>
        <p:spPr>
          <a:xfrm>
            <a:off x="7408080" y="2197800"/>
            <a:ext cx="2186280" cy="93636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Controlador de Vídeo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CustomShape 9"/>
          <p:cNvSpPr/>
          <p:nvPr/>
        </p:nvSpPr>
        <p:spPr>
          <a:xfrm>
            <a:off x="1009800" y="2326320"/>
            <a:ext cx="392220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Primitiva: pixel – </a:t>
            </a:r>
            <a:r>
              <a:rPr lang="pt-BR" sz="1800" b="1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Picture </a:t>
            </a:r>
            <a:r>
              <a:rPr lang="pt-BR" sz="1800" b="1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Element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CustomShape 10"/>
          <p:cNvSpPr/>
          <p:nvPr/>
        </p:nvSpPr>
        <p:spPr>
          <a:xfrm>
            <a:off x="1288980" y="5809133"/>
            <a:ext cx="48808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Primitivas: linhas, pontos, polígonos, etc.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606784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pt-BR" sz="4100" dirty="0">
                <a:solidFill>
                  <a:schemeClr val="accent1"/>
                </a:solidFill>
              </a:rPr>
              <a:t>Representação Vetorial de Imagens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pt-BR" sz="2400" dirty="0"/>
              <a:t>Vantagens</a:t>
            </a:r>
          </a:p>
          <a:p>
            <a:pPr lvl="1"/>
            <a:r>
              <a:rPr lang="pt-BR" dirty="0"/>
              <a:t>Facilidade de armazenamento dos elementos geométricos</a:t>
            </a:r>
          </a:p>
          <a:p>
            <a:pPr lvl="1"/>
            <a:r>
              <a:rPr lang="pt-BR" dirty="0"/>
              <a:t>Facilidade de manipulação (escala, rotação, </a:t>
            </a:r>
            <a:r>
              <a:rPr lang="pt-BR" dirty="0" err="1"/>
              <a:t>etc</a:t>
            </a:r>
            <a:r>
              <a:rPr lang="pt-BR" dirty="0"/>
              <a:t>)</a:t>
            </a:r>
          </a:p>
          <a:p>
            <a:pPr lvl="1"/>
            <a:r>
              <a:rPr lang="pt-BR" dirty="0"/>
              <a:t>Alteração simples</a:t>
            </a:r>
          </a:p>
          <a:p>
            <a:r>
              <a:rPr lang="pt-BR" sz="2400" dirty="0"/>
              <a:t>Desvantagens</a:t>
            </a:r>
          </a:p>
          <a:p>
            <a:pPr lvl="1"/>
            <a:r>
              <a:rPr lang="pt-BR" dirty="0"/>
              <a:t>Requer dispositivos de saída específicos para ter bons resultados</a:t>
            </a:r>
          </a:p>
          <a:p>
            <a:pPr lvl="1"/>
            <a:r>
              <a:rPr lang="pt-BR" dirty="0"/>
              <a:t>Reconstrução mais lenta</a:t>
            </a:r>
          </a:p>
        </p:txBody>
      </p:sp>
    </p:spTree>
    <p:extLst>
      <p:ext uri="{BB962C8B-B14F-4D97-AF65-F5344CB8AC3E}">
        <p14:creationId xmlns:p14="http://schemas.microsoft.com/office/powerpoint/2010/main" val="1666281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pt-BR" sz="4100" dirty="0">
                <a:solidFill>
                  <a:schemeClr val="accent1"/>
                </a:solidFill>
              </a:rPr>
              <a:t>Representação de Imagens Digitais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</p:spPr>
            <p:txBody>
              <a:bodyPr anchor="ctr">
                <a:normAutofit/>
              </a:bodyPr>
              <a:lstStyle/>
              <a:p>
                <a:r>
                  <a:rPr lang="pt-BR" sz="2400"/>
                  <a:t>Representação discreta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pt-BR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2400"/>
                  <a:t>: formulação algébrica linear.</a:t>
                </a:r>
              </a:p>
              <a:p>
                <a:r>
                  <a:rPr lang="pt-BR" sz="2400"/>
                  <a:t>Representação contínua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pt-BR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2400"/>
                  <a:t> : uso de técnicas de cálculo integral e diferencial para entender as propriedades da imagem. </a:t>
                </a:r>
              </a:p>
              <a:p>
                <a:r>
                  <a:rPr lang="pt-BR" sz="2400"/>
                  <a:t>Valores de pixels</a:t>
                </a:r>
              </a:p>
              <a:p>
                <a:pPr lvl="1"/>
                <a:r>
                  <a:rPr lang="pt-BR" dirty="0"/>
                  <a:t>Reposta física no espaço real 2D</a:t>
                </a:r>
              </a:p>
              <a:p>
                <a:pPr lvl="1"/>
                <a:r>
                  <a:rPr lang="pt-BR" dirty="0"/>
                  <a:t>Espaços abstratos (imagens de 3, 4, ... dimensões)</a:t>
                </a:r>
              </a:p>
              <a:p>
                <a:r>
                  <a:rPr lang="pt-BR" sz="2400"/>
                  <a:t>Cor da imagem:  tons de cinza, mapa de falsa cor, RGB, HSV, etc.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  <a:blipFill>
                <a:blip r:embed="rId2"/>
                <a:stretch>
                  <a:fillRect l="-124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1211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Representação de Imagens Digitais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635" y="1362562"/>
            <a:ext cx="7788306" cy="4508152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4532244" y="5501382"/>
            <a:ext cx="2117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LAYOUT DE IMAGEM</a:t>
            </a:r>
          </a:p>
        </p:txBody>
      </p:sp>
    </p:spTree>
    <p:extLst>
      <p:ext uri="{BB962C8B-B14F-4D97-AF65-F5344CB8AC3E}">
        <p14:creationId xmlns:p14="http://schemas.microsoft.com/office/powerpoint/2010/main" val="1068933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pt-BR" sz="4100" dirty="0">
                <a:solidFill>
                  <a:schemeClr val="accent1"/>
                </a:solidFill>
              </a:rPr>
              <a:t>Representação de Imagens Digitais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pt-BR" sz="2400"/>
              <a:t>Cores</a:t>
            </a:r>
          </a:p>
          <a:p>
            <a:pPr lvl="1"/>
            <a:r>
              <a:rPr lang="pt-BR" dirty="0"/>
              <a:t>Mapa de cores: alocação de cores a valores numéricos. Por exemplo, cores variando do azul escuro (valores de baixa intensidade) ao vermelho escuro (valores de alta intensidade).</a:t>
            </a:r>
          </a:p>
          <a:p>
            <a:pPr lvl="1"/>
            <a:r>
              <a:rPr lang="pt-BR" dirty="0"/>
              <a:t>Imagens em escala de cinzas: um único valor numérico associado a cada posição de pixel. </a:t>
            </a:r>
          </a:p>
          <a:p>
            <a:pPr lvl="1"/>
            <a:r>
              <a:rPr lang="pt-BR" dirty="0"/>
              <a:t>Imagens em cores Reais: o completo espectro de cores pode ser representado como um vetor de três componentes, em geral, as componentes (R, G, B). Imagem pode ser considerada consistindo de três planos 2D. </a:t>
            </a:r>
          </a:p>
        </p:txBody>
      </p:sp>
    </p:spTree>
    <p:extLst>
      <p:ext uri="{BB962C8B-B14F-4D97-AF65-F5344CB8AC3E}">
        <p14:creationId xmlns:p14="http://schemas.microsoft.com/office/powerpoint/2010/main" val="3187981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pt-BR" sz="4100" dirty="0">
                <a:solidFill>
                  <a:schemeClr val="accent1"/>
                </a:solidFill>
              </a:rPr>
              <a:t>Representação de Imagens Digitais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pt-BR" sz="2400"/>
              <a:t>Cores</a:t>
            </a:r>
          </a:p>
          <a:p>
            <a:pPr lvl="1"/>
            <a:r>
              <a:rPr lang="pt-BR" dirty="0"/>
              <a:t>Mapa de cores: alocação de cores a valores numéricos. Por exemplo, cores variando do azul escuro (valores de baixa intensidade) ao vermelho escuro (valores de alta intensidade).</a:t>
            </a:r>
          </a:p>
          <a:p>
            <a:pPr lvl="1"/>
            <a:r>
              <a:rPr lang="pt-BR" dirty="0"/>
              <a:t>Imagens em escala de cinzas: um único valor numérico associado a cada posição de pixel. </a:t>
            </a:r>
          </a:p>
          <a:p>
            <a:pPr lvl="1"/>
            <a:r>
              <a:rPr lang="pt-BR" dirty="0"/>
              <a:t>Imagens em cores Reais: o completo espectro de cores pode ser representado como um vetor de três componentes, em geral, as componentes (R, G, B). Imagem pode ser considerada consistindo de três planos 2D. </a:t>
            </a:r>
          </a:p>
        </p:txBody>
      </p:sp>
    </p:spTree>
    <p:extLst>
      <p:ext uri="{BB962C8B-B14F-4D97-AF65-F5344CB8AC3E}">
        <p14:creationId xmlns:p14="http://schemas.microsoft.com/office/powerpoint/2010/main" val="3709949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Continuação da aula anterior...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 pouco de história</a:t>
            </a:r>
          </a:p>
          <a:p>
            <a:r>
              <a:rPr lang="pt-BR" dirty="0"/>
              <a:t>Áreas da computação gráfica</a:t>
            </a:r>
          </a:p>
          <a:p>
            <a:r>
              <a:rPr lang="pt-BR" dirty="0"/>
              <a:t>Imagens e Dispositivos Gráficos</a:t>
            </a:r>
          </a:p>
        </p:txBody>
      </p:sp>
    </p:spTree>
    <p:extLst>
      <p:ext uri="{BB962C8B-B14F-4D97-AF65-F5344CB8AC3E}">
        <p14:creationId xmlns:p14="http://schemas.microsoft.com/office/powerpoint/2010/main" val="548902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1"/>
                </a:solidFill>
              </a:rPr>
              <a:t>Representação de Imagens Digitais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702" y="2081456"/>
            <a:ext cx="3163120" cy="144333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41089"/>
            <a:ext cx="3166710" cy="144333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440" y="4641089"/>
            <a:ext cx="3163120" cy="143466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0680" y="4632420"/>
            <a:ext cx="3163120" cy="1443331"/>
          </a:xfrm>
          <a:prstGeom prst="rect">
            <a:avLst/>
          </a:prstGeom>
        </p:spPr>
      </p:pic>
      <p:cxnSp>
        <p:nvCxnSpPr>
          <p:cNvPr id="9" name="Conector reto 8"/>
          <p:cNvCxnSpPr>
            <a:cxnSpLocks/>
            <a:stCxn id="4" idx="2"/>
          </p:cNvCxnSpPr>
          <p:nvPr/>
        </p:nvCxnSpPr>
        <p:spPr>
          <a:xfrm flipH="1">
            <a:off x="2700998" y="3524787"/>
            <a:ext cx="3079264" cy="1107633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Conector reto 9"/>
          <p:cNvCxnSpPr>
            <a:cxnSpLocks/>
          </p:cNvCxnSpPr>
          <p:nvPr/>
        </p:nvCxnSpPr>
        <p:spPr>
          <a:xfrm>
            <a:off x="5809543" y="3507449"/>
            <a:ext cx="0" cy="112497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>
            <a:cxnSpLocks/>
            <a:endCxn id="7" idx="0"/>
          </p:cNvCxnSpPr>
          <p:nvPr/>
        </p:nvCxnSpPr>
        <p:spPr>
          <a:xfrm>
            <a:off x="5836082" y="3516118"/>
            <a:ext cx="3936158" cy="111630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761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Representação de Imagens Digitais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3149940" y="5649291"/>
            <a:ext cx="1817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ESCALA DE CINZA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8209722" y="5649291"/>
            <a:ext cx="212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MAPA DE FALSA COR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1429884"/>
            <a:ext cx="10689688" cy="421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678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Representação de Imagens Digitais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488758" y="4275186"/>
            <a:ext cx="1817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ESCALA DE CINZA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7890392" y="4275186"/>
            <a:ext cx="212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MAPA DE FALSA COR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100" y="2808336"/>
            <a:ext cx="3781425" cy="146685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791" y="2779761"/>
            <a:ext cx="3771900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811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pt-BR">
                <a:solidFill>
                  <a:schemeClr val="accent1"/>
                </a:solidFill>
              </a:rPr>
              <a:t>Resolução e Quantização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pt-BR" sz="2400"/>
              <a:t>O tamanho da grade (ou malha) de pixels 2D juntamente com o tamanho dos dados armazenados para cada pixel determinam a resolução espacial e a quantização de cor da imagem.</a:t>
            </a:r>
          </a:p>
          <a:p>
            <a:pPr lvl="1"/>
            <a:r>
              <a:rPr lang="pt-BR" dirty="0"/>
              <a:t>Resolução Espacial</a:t>
            </a:r>
            <a:endParaRPr lang="pt-BR"/>
          </a:p>
          <a:p>
            <a:pPr lvl="1"/>
            <a:r>
              <a:rPr lang="pt-BR" dirty="0"/>
              <a:t>Resolução Temporal</a:t>
            </a:r>
            <a:endParaRPr lang="pt-BR"/>
          </a:p>
          <a:p>
            <a:pPr lvl="1"/>
            <a:r>
              <a:rPr lang="pt-BR" dirty="0"/>
              <a:t>Resolução de bit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6234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pt-BR" dirty="0">
                <a:solidFill>
                  <a:schemeClr val="accent1"/>
                </a:solidFill>
              </a:rPr>
              <a:t>Resolução de Imagens Digitais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 fontScale="92500" lnSpcReduction="10000"/>
          </a:bodyPr>
          <a:lstStyle/>
          <a:p>
            <a:r>
              <a:rPr lang="pt-BR" sz="2400" dirty="0"/>
              <a:t>Está associada com a quantidade e a qualidade de informação que um dispositivo apresenta.</a:t>
            </a:r>
          </a:p>
          <a:p>
            <a:r>
              <a:rPr lang="pt-BR" sz="2400" dirty="0"/>
              <a:t>Pode ser medida em pixels no caso de monitores ou DPI (</a:t>
            </a:r>
            <a:r>
              <a:rPr lang="pt-BR" sz="2400" i="1" dirty="0" err="1"/>
              <a:t>Dot</a:t>
            </a:r>
            <a:r>
              <a:rPr lang="pt-BR" sz="2400" i="1" dirty="0"/>
              <a:t> Per </a:t>
            </a:r>
            <a:r>
              <a:rPr lang="pt-BR" sz="2400" i="1" dirty="0" err="1"/>
              <a:t>Inch</a:t>
            </a:r>
            <a:r>
              <a:rPr lang="pt-BR" sz="2400" dirty="0"/>
              <a:t>) em impressoras.</a:t>
            </a:r>
          </a:p>
          <a:p>
            <a:r>
              <a:rPr lang="pt-BR" sz="2400" dirty="0"/>
              <a:t>O pixel apresenta uma unidade lógica e não física, que pode ser controlada individualmente e que contém informações sobre cores e brilho.</a:t>
            </a:r>
          </a:p>
          <a:p>
            <a:r>
              <a:rPr lang="pt-BR" sz="2400" dirty="0"/>
              <a:t>O tamanho do pixel vai depender de como a resolução da tela foi configurada.</a:t>
            </a:r>
          </a:p>
          <a:p>
            <a:r>
              <a:rPr lang="pt-BR" sz="2400" dirty="0"/>
              <a:t>Se um monitor tem uma resolução de 1920 x 1200 pixels, isso significa que tem 2.304.000,00 pixels arranjados em 1920 colunas e 1200 linhas.</a:t>
            </a:r>
          </a:p>
          <a:p>
            <a:r>
              <a:rPr lang="pt-BR" sz="2400" dirty="0"/>
              <a:t>Veremos métodos para transformar uma imagem de diferentes resoluções em monitor com resolução definida.</a:t>
            </a:r>
          </a:p>
        </p:txBody>
      </p:sp>
    </p:spTree>
    <p:extLst>
      <p:ext uri="{BB962C8B-B14F-4D97-AF65-F5344CB8AC3E}">
        <p14:creationId xmlns:p14="http://schemas.microsoft.com/office/powerpoint/2010/main" val="2450318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pt-BR" dirty="0">
                <a:solidFill>
                  <a:schemeClr val="accent1"/>
                </a:solidFill>
              </a:rPr>
              <a:t>Resolução de Imagens Digitais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pt-BR" sz="2400" dirty="0" err="1"/>
              <a:t>Dot</a:t>
            </a:r>
            <a:r>
              <a:rPr lang="pt-BR" sz="2400" dirty="0"/>
              <a:t> Per </a:t>
            </a:r>
            <a:r>
              <a:rPr lang="pt-BR" sz="2400" dirty="0" err="1"/>
              <a:t>Inch</a:t>
            </a:r>
            <a:r>
              <a:rPr lang="pt-BR" sz="2400" dirty="0"/>
              <a:t>  (DPI) e Pixel Per </a:t>
            </a:r>
            <a:r>
              <a:rPr lang="pt-BR" sz="2400" dirty="0" err="1"/>
              <a:t>Inch</a:t>
            </a:r>
            <a:r>
              <a:rPr lang="pt-BR" sz="2400" dirty="0"/>
              <a:t> (PPI):</a:t>
            </a:r>
          </a:p>
          <a:p>
            <a:r>
              <a:rPr lang="pt-BR" sz="2400" dirty="0"/>
              <a:t>Uma medida da resolução da impressora em pontos por polegada. Impressoras a laser/</a:t>
            </a:r>
            <a:r>
              <a:rPr lang="pt-BR" sz="2400" dirty="0" err="1"/>
              <a:t>ink</a:t>
            </a:r>
            <a:r>
              <a:rPr lang="pt-BR" sz="2400" dirty="0"/>
              <a:t> </a:t>
            </a:r>
            <a:r>
              <a:rPr lang="pt-BR" sz="2400" dirty="0" err="1"/>
              <a:t>jet</a:t>
            </a:r>
            <a:r>
              <a:rPr lang="pt-BR" sz="2400" dirty="0"/>
              <a:t> típicas de mesa imprimem em 300 </a:t>
            </a:r>
            <a:r>
              <a:rPr lang="pt-BR" sz="2400" dirty="0" err="1"/>
              <a:t>dpi</a:t>
            </a:r>
            <a:r>
              <a:rPr lang="pt-BR" sz="2400" dirty="0"/>
              <a:t>.</a:t>
            </a:r>
          </a:p>
          <a:p>
            <a:r>
              <a:rPr lang="pt-BR" sz="2400" dirty="0"/>
              <a:t>Fotocompositoras imprimem em 1270 ou 2540 </a:t>
            </a:r>
            <a:r>
              <a:rPr lang="pt-BR" sz="2400" dirty="0" err="1"/>
              <a:t>dpi</a:t>
            </a:r>
            <a:r>
              <a:rPr lang="pt-BR" sz="2400" dirty="0"/>
              <a:t>.</a:t>
            </a:r>
          </a:p>
          <a:p>
            <a:r>
              <a:rPr lang="pt-BR" sz="2400" dirty="0"/>
              <a:t>Impressoras com capacidades maiores de </a:t>
            </a:r>
            <a:r>
              <a:rPr lang="pt-BR" sz="2400" dirty="0" err="1"/>
              <a:t>dpi</a:t>
            </a:r>
            <a:r>
              <a:rPr lang="pt-BR" sz="2400" dirty="0"/>
              <a:t> produzem uma saída mais suave e mais limpa.</a:t>
            </a:r>
          </a:p>
          <a:p>
            <a:r>
              <a:rPr lang="pt-BR" sz="2400" dirty="0"/>
              <a:t>O termo </a:t>
            </a:r>
            <a:r>
              <a:rPr lang="pt-BR" sz="2400" dirty="0" err="1"/>
              <a:t>dpi</a:t>
            </a:r>
            <a:r>
              <a:rPr lang="pt-BR" sz="2400" dirty="0"/>
              <a:t> também é usado para medir resolução de digitalização e para indicar resolução de bitmap.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739430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Resolução Espacial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Imagens em bitmap em diferentes resoluções.</a:t>
            </a:r>
          </a:p>
        </p:txBody>
      </p:sp>
      <p:pic>
        <p:nvPicPr>
          <p:cNvPr id="4" name="Imagem 3"/>
          <p:cNvPicPr/>
          <p:nvPr/>
        </p:nvPicPr>
        <p:blipFill>
          <a:blip r:embed="rId2"/>
          <a:stretch/>
        </p:blipFill>
        <p:spPr>
          <a:xfrm>
            <a:off x="1249740" y="2258190"/>
            <a:ext cx="4676040" cy="3618000"/>
          </a:xfrm>
          <a:prstGeom prst="rect">
            <a:avLst/>
          </a:prstGeom>
          <a:ln>
            <a:noFill/>
          </a:ln>
        </p:spPr>
      </p:pic>
      <p:pic>
        <p:nvPicPr>
          <p:cNvPr id="5" name="Imagem 4"/>
          <p:cNvPicPr/>
          <p:nvPr/>
        </p:nvPicPr>
        <p:blipFill>
          <a:blip r:embed="rId3"/>
          <a:stretch/>
        </p:blipFill>
        <p:spPr>
          <a:xfrm>
            <a:off x="5946300" y="2217150"/>
            <a:ext cx="4915800" cy="3659040"/>
          </a:xfrm>
          <a:prstGeom prst="rect">
            <a:avLst/>
          </a:prstGeom>
          <a:ln>
            <a:noFill/>
          </a:ln>
        </p:spPr>
      </p:pic>
      <p:sp>
        <p:nvSpPr>
          <p:cNvPr id="6" name="CustomShape 3"/>
          <p:cNvSpPr/>
          <p:nvPr/>
        </p:nvSpPr>
        <p:spPr>
          <a:xfrm>
            <a:off x="3003570" y="5315040"/>
            <a:ext cx="923040" cy="364320"/>
          </a:xfrm>
          <a:prstGeom prst="rect">
            <a:avLst/>
          </a:prstGeom>
          <a:ln>
            <a:round/>
          </a:ln>
          <a:effectLst>
            <a:outerShdw blurRad="38100" dist="25400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50 DPI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CustomShape 4"/>
          <p:cNvSpPr/>
          <p:nvPr/>
        </p:nvSpPr>
        <p:spPr>
          <a:xfrm>
            <a:off x="8085330" y="5315040"/>
            <a:ext cx="1067760" cy="364320"/>
          </a:xfrm>
          <a:prstGeom prst="rect">
            <a:avLst/>
          </a:prstGeom>
          <a:ln>
            <a:round/>
          </a:ln>
          <a:effectLst>
            <a:outerShdw blurRad="38100" dist="25400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300 DPI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6914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Imagem 3"/>
          <p:cNvPicPr/>
          <p:nvPr/>
        </p:nvPicPr>
        <p:blipFill>
          <a:blip r:embed="rId2"/>
          <a:stretch/>
        </p:blipFill>
        <p:spPr>
          <a:xfrm>
            <a:off x="8596800" y="1420297"/>
            <a:ext cx="2907360" cy="1540080"/>
          </a:xfrm>
          <a:prstGeom prst="rect">
            <a:avLst/>
          </a:prstGeom>
          <a:ln>
            <a:noFill/>
          </a:ln>
        </p:spPr>
      </p:pic>
      <p:sp>
        <p:nvSpPr>
          <p:cNvPr id="250" name="CustomShape 1"/>
          <p:cNvSpPr/>
          <p:nvPr/>
        </p:nvSpPr>
        <p:spPr>
          <a:xfrm>
            <a:off x="2593080" y="624240"/>
            <a:ext cx="8911080" cy="128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Imagens e Dispositivos Gráficos de Saída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CustomShape 2"/>
          <p:cNvSpPr/>
          <p:nvPr/>
        </p:nvSpPr>
        <p:spPr>
          <a:xfrm>
            <a:off x="1140147" y="2344736"/>
            <a:ext cx="9579434" cy="38872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0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Relação Pixel x Bits</a:t>
            </a:r>
            <a:endParaRPr lang="pt-B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0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Cada pixel requer uma quantidade de bits, de acordo com o seu modelo de cores.</a:t>
            </a:r>
            <a:endParaRPr lang="pt-B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lvl="2" indent="-22788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00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Ex</a:t>
            </a:r>
            <a:r>
              <a:rPr lang="pt-BR" sz="20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: Sistema RGB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lvl="2" indent="-22788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0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Cada cor primária – 256 níveis (8 bits)</a:t>
            </a:r>
            <a:endParaRPr lang="pt-B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lvl="2" indent="-22788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0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Cada pixel: 3 cores (RGB) x 8 bits = 24 bits (</a:t>
            </a:r>
            <a:r>
              <a:rPr lang="pt-BR" sz="200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true</a:t>
            </a:r>
            <a:r>
              <a:rPr lang="pt-BR" sz="20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color) =&gt; 16 M de cores</a:t>
            </a:r>
            <a:endParaRPr lang="pt-B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lvl="2" indent="-22788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0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Cores de 32 bits: 8 bits para </a:t>
            </a:r>
            <a:r>
              <a:rPr lang="pt-BR" sz="20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 canal </a:t>
            </a:r>
            <a:r>
              <a:rPr lang="pt-BR" sz="20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alfa, com 256 níveis de transparência</a:t>
            </a:r>
            <a:endParaRPr lang="pt-B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lvl="2" indent="-22788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0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Cores Preto &amp; Branco: 1 bit (</a:t>
            </a:r>
            <a:r>
              <a:rPr lang="pt-BR" sz="200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Ex</a:t>
            </a:r>
            <a:r>
              <a:rPr lang="pt-BR" sz="20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: 0 = preto, 1 = branco)</a:t>
            </a:r>
            <a:endParaRPr lang="pt-B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600200" lvl="3" indent="-22788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0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Uma resolução de 800 x 600 </a:t>
            </a:r>
            <a:r>
              <a:rPr lang="pt-BR" sz="20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</a:t>
            </a:r>
            <a:r>
              <a:rPr lang="pt-BR" sz="20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1,4 Mb de vídeo</a:t>
            </a:r>
            <a:endParaRPr lang="pt-B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600200" lvl="3" indent="-22788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0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...                           1024 x  768 </a:t>
            </a:r>
            <a:r>
              <a:rPr lang="pt-BR" sz="20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</a:t>
            </a:r>
            <a:r>
              <a:rPr lang="pt-BR" sz="20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3,0 Mb de vídeo</a:t>
            </a:r>
            <a:endParaRPr lang="pt-B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39295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Estudo de Caso: API do </a:t>
            </a:r>
            <a:r>
              <a:rPr lang="pt-BR" dirty="0" err="1"/>
              <a:t>Android</a:t>
            </a:r>
            <a:r>
              <a:rPr lang="pt-BR" dirty="0"/>
              <a:t> - Telas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5295314" cy="4351338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Dispositivos categorizados com base em duas dimensões: tamanho de tela e densidade.</a:t>
            </a:r>
          </a:p>
          <a:p>
            <a:pPr lvl="1"/>
            <a:r>
              <a:rPr lang="pt-BR" dirty="0"/>
              <a:t>Aplicativos deveriam prever a variação de tamanho de tela e densidade em diferentes dispositivos</a:t>
            </a:r>
          </a:p>
          <a:p>
            <a:r>
              <a:rPr lang="pt-BR" dirty="0"/>
              <a:t>Tamanhos gerais: </a:t>
            </a:r>
            <a:r>
              <a:rPr lang="pt-BR" i="1" dirty="0" err="1"/>
              <a:t>smal</a:t>
            </a:r>
            <a:r>
              <a:rPr lang="pt-BR" dirty="0"/>
              <a:t>, </a:t>
            </a:r>
            <a:r>
              <a:rPr lang="pt-BR" i="1" dirty="0"/>
              <a:t>normal</a:t>
            </a:r>
            <a:r>
              <a:rPr lang="pt-BR" dirty="0"/>
              <a:t>, </a:t>
            </a:r>
            <a:r>
              <a:rPr lang="pt-BR" i="1" dirty="0" err="1"/>
              <a:t>large</a:t>
            </a:r>
            <a:r>
              <a:rPr lang="pt-BR" dirty="0"/>
              <a:t> e </a:t>
            </a:r>
            <a:r>
              <a:rPr lang="pt-BR" i="1" dirty="0" err="1"/>
              <a:t>xlarge</a:t>
            </a:r>
            <a:r>
              <a:rPr lang="pt-BR" dirty="0"/>
              <a:t>.</a:t>
            </a:r>
          </a:p>
          <a:p>
            <a:r>
              <a:rPr lang="pt-BR" dirty="0"/>
              <a:t>Densidades: </a:t>
            </a:r>
            <a:r>
              <a:rPr lang="pt-BR" i="1" dirty="0" err="1"/>
              <a:t>low</a:t>
            </a:r>
            <a:r>
              <a:rPr lang="pt-BR" dirty="0"/>
              <a:t> (</a:t>
            </a:r>
            <a:r>
              <a:rPr lang="pt-BR" dirty="0" err="1"/>
              <a:t>ldpi</a:t>
            </a:r>
            <a:r>
              <a:rPr lang="pt-BR" dirty="0"/>
              <a:t>), </a:t>
            </a:r>
            <a:r>
              <a:rPr lang="pt-BR" i="1" dirty="0" err="1"/>
              <a:t>medium</a:t>
            </a:r>
            <a:r>
              <a:rPr lang="pt-BR" dirty="0"/>
              <a:t> (</a:t>
            </a:r>
            <a:r>
              <a:rPr lang="pt-BR" dirty="0" err="1"/>
              <a:t>mdpi</a:t>
            </a:r>
            <a:r>
              <a:rPr lang="pt-BR" dirty="0"/>
              <a:t>), </a:t>
            </a:r>
            <a:r>
              <a:rPr lang="pt-BR" i="1" dirty="0"/>
              <a:t>high </a:t>
            </a:r>
            <a:r>
              <a:rPr lang="pt-BR" dirty="0"/>
              <a:t>(</a:t>
            </a:r>
            <a:r>
              <a:rPr lang="pt-BR" dirty="0" err="1"/>
              <a:t>hdpi</a:t>
            </a:r>
            <a:r>
              <a:rPr lang="pt-BR" dirty="0"/>
              <a:t>), </a:t>
            </a:r>
            <a:r>
              <a:rPr lang="pt-BR" i="1" dirty="0"/>
              <a:t>extra high</a:t>
            </a:r>
            <a:r>
              <a:rPr lang="pt-BR" dirty="0"/>
              <a:t> (</a:t>
            </a:r>
            <a:r>
              <a:rPr lang="pt-BR" dirty="0" err="1"/>
              <a:t>xhdpi</a:t>
            </a:r>
            <a:r>
              <a:rPr lang="pt-BR" dirty="0"/>
              <a:t>)</a:t>
            </a:r>
          </a:p>
          <a:p>
            <a:r>
              <a:rPr lang="pt-BR" dirty="0"/>
              <a:t>Orientação da tela é considerada um diferente tamanho de tela.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308" y="1880602"/>
            <a:ext cx="3001711" cy="181291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728" y="3828454"/>
            <a:ext cx="3436843" cy="234850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3918" y="1825625"/>
            <a:ext cx="2376332" cy="2248266"/>
          </a:xfrm>
          <a:prstGeom prst="rect">
            <a:avLst/>
          </a:prstGeom>
        </p:spPr>
      </p:pic>
      <p:cxnSp>
        <p:nvCxnSpPr>
          <p:cNvPr id="8" name="Conector reto 7"/>
          <p:cNvCxnSpPr/>
          <p:nvPr/>
        </p:nvCxnSpPr>
        <p:spPr>
          <a:xfrm>
            <a:off x="8862647" y="1693265"/>
            <a:ext cx="0" cy="2633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0221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Estudo de Caso:  Telas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247142" cy="4351338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Qual a melhor tela de dispositivo:</a:t>
            </a:r>
          </a:p>
          <a:p>
            <a:pPr lvl="1"/>
            <a:r>
              <a:rPr lang="pt-BR" dirty="0"/>
              <a:t>1) Tela com 1024x768</a:t>
            </a:r>
          </a:p>
          <a:p>
            <a:pPr lvl="2"/>
            <a:r>
              <a:rPr lang="pt-BR" dirty="0" err="1"/>
              <a:t>Device</a:t>
            </a:r>
            <a:r>
              <a:rPr lang="pt-BR" dirty="0"/>
              <a:t> pixels rate: 1.0, 1 pixel lógico = 1 pixel físico</a:t>
            </a:r>
          </a:p>
          <a:p>
            <a:pPr lvl="1"/>
            <a:r>
              <a:rPr lang="pt-BR" dirty="0"/>
              <a:t>2) Tela com 1280x800</a:t>
            </a:r>
          </a:p>
          <a:p>
            <a:pPr lvl="2"/>
            <a:r>
              <a:rPr lang="pt-BR" dirty="0" err="1"/>
              <a:t>Device</a:t>
            </a:r>
            <a:r>
              <a:rPr lang="pt-BR" dirty="0"/>
              <a:t> pixel rate: 1.3, 1 pixel lógico = 1.3 pixel físico</a:t>
            </a:r>
          </a:p>
          <a:p>
            <a:r>
              <a:rPr lang="pt-BR" dirty="0" err="1"/>
              <a:t>Android</a:t>
            </a:r>
            <a:endParaRPr lang="pt-BR" dirty="0"/>
          </a:p>
          <a:p>
            <a:pPr lvl="1"/>
            <a:r>
              <a:rPr lang="pt-BR" dirty="0" err="1"/>
              <a:t>xhdpi</a:t>
            </a:r>
            <a:r>
              <a:rPr lang="pt-BR" dirty="0"/>
              <a:t> (extra high </a:t>
            </a:r>
            <a:r>
              <a:rPr lang="pt-BR" dirty="0" err="1"/>
              <a:t>dpi</a:t>
            </a:r>
            <a:r>
              <a:rPr lang="pt-BR" dirty="0"/>
              <a:t>) - </a:t>
            </a:r>
            <a:r>
              <a:rPr lang="pt-BR" b="1" dirty="0"/>
              <a:t>pixel </a:t>
            </a:r>
            <a:r>
              <a:rPr lang="pt-BR" b="1" dirty="0" err="1"/>
              <a:t>ratio</a:t>
            </a:r>
            <a:r>
              <a:rPr lang="pt-BR" b="1" dirty="0"/>
              <a:t> 2</a:t>
            </a:r>
            <a:r>
              <a:rPr lang="pt-BR" dirty="0"/>
              <a:t> - ex. </a:t>
            </a:r>
            <a:r>
              <a:rPr lang="pt-BR" dirty="0" err="1"/>
              <a:t>Galaxy</a:t>
            </a:r>
            <a:r>
              <a:rPr lang="pt-BR" dirty="0"/>
              <a:t> S3, </a:t>
            </a:r>
            <a:r>
              <a:rPr lang="pt-BR" dirty="0" err="1"/>
              <a:t>Galaxy</a:t>
            </a:r>
            <a:r>
              <a:rPr lang="pt-BR" dirty="0"/>
              <a:t> Note 2, </a:t>
            </a:r>
            <a:r>
              <a:rPr lang="pt-BR" dirty="0" err="1"/>
              <a:t>Nexus</a:t>
            </a:r>
            <a:r>
              <a:rPr lang="pt-BR" dirty="0"/>
              <a:t> 4.</a:t>
            </a:r>
          </a:p>
          <a:p>
            <a:pPr lvl="1"/>
            <a:r>
              <a:rPr lang="pt-BR" dirty="0" err="1"/>
              <a:t>hdpi</a:t>
            </a:r>
            <a:r>
              <a:rPr lang="pt-BR" dirty="0"/>
              <a:t> (high </a:t>
            </a:r>
            <a:r>
              <a:rPr lang="pt-BR" dirty="0" err="1"/>
              <a:t>dpi</a:t>
            </a:r>
            <a:r>
              <a:rPr lang="pt-BR" dirty="0"/>
              <a:t>) - </a:t>
            </a:r>
            <a:r>
              <a:rPr lang="pt-BR" b="1" dirty="0"/>
              <a:t>pixel </a:t>
            </a:r>
            <a:r>
              <a:rPr lang="pt-BR" b="1" dirty="0" err="1"/>
              <a:t>ratio</a:t>
            </a:r>
            <a:r>
              <a:rPr lang="pt-BR" b="1" dirty="0"/>
              <a:t> 1.5</a:t>
            </a:r>
            <a:r>
              <a:rPr lang="pt-BR" dirty="0"/>
              <a:t> - ex. </a:t>
            </a:r>
            <a:r>
              <a:rPr lang="pt-BR" dirty="0" err="1"/>
              <a:t>Galaxy</a:t>
            </a:r>
            <a:r>
              <a:rPr lang="pt-BR" dirty="0"/>
              <a:t> S2, Motorola </a:t>
            </a:r>
            <a:r>
              <a:rPr lang="pt-BR" dirty="0" err="1"/>
              <a:t>Atrix</a:t>
            </a:r>
            <a:r>
              <a:rPr lang="pt-BR" dirty="0"/>
              <a:t>, </a:t>
            </a:r>
            <a:r>
              <a:rPr lang="pt-BR" dirty="0" err="1"/>
              <a:t>Nexus</a:t>
            </a:r>
            <a:r>
              <a:rPr lang="pt-BR" dirty="0"/>
              <a:t> </a:t>
            </a:r>
            <a:r>
              <a:rPr lang="pt-BR" dirty="0" err="1"/>
              <a:t>One</a:t>
            </a:r>
            <a:r>
              <a:rPr lang="pt-BR" dirty="0"/>
              <a:t>.</a:t>
            </a:r>
          </a:p>
          <a:p>
            <a:pPr lvl="1"/>
            <a:r>
              <a:rPr lang="pt-BR" dirty="0" err="1"/>
              <a:t>tvdpi</a:t>
            </a:r>
            <a:r>
              <a:rPr lang="pt-BR" dirty="0"/>
              <a:t> - </a:t>
            </a:r>
            <a:r>
              <a:rPr lang="pt-BR" b="1" dirty="0"/>
              <a:t>pixel </a:t>
            </a:r>
            <a:r>
              <a:rPr lang="pt-BR" b="1" dirty="0" err="1"/>
              <a:t>ratio</a:t>
            </a:r>
            <a:r>
              <a:rPr lang="pt-BR" b="1" dirty="0"/>
              <a:t> 1.33</a:t>
            </a:r>
            <a:r>
              <a:rPr lang="pt-BR" dirty="0"/>
              <a:t> - usado só no </a:t>
            </a:r>
            <a:r>
              <a:rPr lang="pt-BR" dirty="0" err="1"/>
              <a:t>tablet</a:t>
            </a:r>
            <a:r>
              <a:rPr lang="pt-BR" dirty="0"/>
              <a:t> </a:t>
            </a:r>
            <a:r>
              <a:rPr lang="pt-BR" dirty="0" err="1"/>
              <a:t>Nexus</a:t>
            </a:r>
            <a:r>
              <a:rPr lang="pt-BR" dirty="0"/>
              <a:t> 7.</a:t>
            </a:r>
          </a:p>
          <a:p>
            <a:pPr lvl="1"/>
            <a:r>
              <a:rPr lang="pt-BR" dirty="0" err="1"/>
              <a:t>mdpi</a:t>
            </a:r>
            <a:r>
              <a:rPr lang="pt-BR" dirty="0"/>
              <a:t> (</a:t>
            </a:r>
            <a:r>
              <a:rPr lang="pt-BR" dirty="0" err="1"/>
              <a:t>medium</a:t>
            </a:r>
            <a:r>
              <a:rPr lang="pt-BR" dirty="0"/>
              <a:t> </a:t>
            </a:r>
            <a:r>
              <a:rPr lang="pt-BR" dirty="0" err="1"/>
              <a:t>dpi</a:t>
            </a:r>
            <a:r>
              <a:rPr lang="pt-BR" dirty="0"/>
              <a:t>) - </a:t>
            </a:r>
            <a:r>
              <a:rPr lang="pt-BR" b="1" dirty="0"/>
              <a:t>pixel </a:t>
            </a:r>
            <a:r>
              <a:rPr lang="pt-BR" b="1" dirty="0" err="1"/>
              <a:t>ratio</a:t>
            </a:r>
            <a:r>
              <a:rPr lang="pt-BR" b="1" dirty="0"/>
              <a:t> 1</a:t>
            </a:r>
            <a:r>
              <a:rPr lang="pt-BR" dirty="0"/>
              <a:t> - telas normais, comuns em smartphones simples.</a:t>
            </a:r>
          </a:p>
          <a:p>
            <a:pPr lvl="1"/>
            <a:r>
              <a:rPr lang="pt-BR" dirty="0" err="1"/>
              <a:t>ldpi</a:t>
            </a:r>
            <a:r>
              <a:rPr lang="pt-BR" dirty="0"/>
              <a:t> (</a:t>
            </a:r>
            <a:r>
              <a:rPr lang="pt-BR" dirty="0" err="1"/>
              <a:t>low</a:t>
            </a:r>
            <a:r>
              <a:rPr lang="pt-BR" dirty="0"/>
              <a:t> </a:t>
            </a:r>
            <a:r>
              <a:rPr lang="pt-BR" dirty="0" err="1"/>
              <a:t>dpi</a:t>
            </a:r>
            <a:r>
              <a:rPr lang="pt-BR" dirty="0"/>
              <a:t>) - </a:t>
            </a:r>
            <a:r>
              <a:rPr lang="pt-BR" b="1" dirty="0"/>
              <a:t>pixel </a:t>
            </a:r>
            <a:r>
              <a:rPr lang="pt-BR" b="1" dirty="0" err="1"/>
              <a:t>ratio</a:t>
            </a:r>
            <a:r>
              <a:rPr lang="pt-BR" b="1" dirty="0"/>
              <a:t> 0.75</a:t>
            </a:r>
            <a:r>
              <a:rPr lang="pt-BR" dirty="0"/>
              <a:t> - aparelhos </a:t>
            </a:r>
            <a:r>
              <a:rPr lang="pt-BR" dirty="0" err="1"/>
              <a:t>low-end</a:t>
            </a:r>
            <a:r>
              <a:rPr lang="pt-BR" dirty="0"/>
              <a:t> como o </a:t>
            </a:r>
            <a:r>
              <a:rPr lang="pt-BR" dirty="0" err="1"/>
              <a:t>Galaxy</a:t>
            </a:r>
            <a:r>
              <a:rPr lang="pt-BR" dirty="0"/>
              <a:t> 5.</a:t>
            </a:r>
          </a:p>
          <a:p>
            <a:pPr lvl="1"/>
            <a:r>
              <a:rPr lang="pt-BR" dirty="0" err="1"/>
              <a:t>dpi</a:t>
            </a:r>
            <a:r>
              <a:rPr lang="pt-BR" dirty="0"/>
              <a:t> altíssimo (ainda sem nome) - </a:t>
            </a:r>
            <a:r>
              <a:rPr lang="pt-BR" b="1" dirty="0"/>
              <a:t>pixel </a:t>
            </a:r>
            <a:r>
              <a:rPr lang="pt-BR" b="1" dirty="0" err="1"/>
              <a:t>ratio</a:t>
            </a:r>
            <a:r>
              <a:rPr lang="pt-BR" b="1" dirty="0"/>
              <a:t> 3</a:t>
            </a:r>
            <a:r>
              <a:rPr lang="pt-BR" dirty="0"/>
              <a:t> - aparelhos </a:t>
            </a:r>
            <a:r>
              <a:rPr lang="pt-BR" dirty="0" err="1"/>
              <a:t>Full</a:t>
            </a:r>
            <a:r>
              <a:rPr lang="pt-BR" dirty="0"/>
              <a:t> HD com tela 1920x1080 como o </a:t>
            </a:r>
            <a:r>
              <a:rPr lang="pt-BR" dirty="0">
                <a:hlinkClick r:id="rId2"/>
              </a:rPr>
              <a:t>HTC </a:t>
            </a:r>
            <a:r>
              <a:rPr lang="pt-BR" dirty="0" err="1">
                <a:hlinkClick r:id="rId2"/>
              </a:rPr>
              <a:t>Droid</a:t>
            </a:r>
            <a:r>
              <a:rPr lang="pt-BR" dirty="0">
                <a:hlinkClick r:id="rId2"/>
              </a:rPr>
              <a:t> DNA</a:t>
            </a:r>
            <a:r>
              <a:rPr lang="pt-BR" dirty="0"/>
              <a:t> e o </a:t>
            </a:r>
            <a:r>
              <a:rPr lang="pt-BR" dirty="0" err="1"/>
              <a:t>Galaxy</a:t>
            </a:r>
            <a:r>
              <a:rPr lang="pt-BR" dirty="0"/>
              <a:t> S4.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42119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pt-BR">
                <a:solidFill>
                  <a:schemeClr val="accent1"/>
                </a:solidFill>
              </a:rPr>
              <a:t>História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pt-BR" sz="2400" dirty="0"/>
              <a:t>Anos 60-70</a:t>
            </a:r>
          </a:p>
          <a:p>
            <a:pPr lvl="1"/>
            <a:r>
              <a:rPr lang="pt-BR" dirty="0"/>
              <a:t>Ivan Sutherland (</a:t>
            </a:r>
            <a:r>
              <a:rPr lang="pt-BR" dirty="0" err="1"/>
              <a:t>Sketchpad</a:t>
            </a:r>
            <a:r>
              <a:rPr lang="pt-BR" dirty="0"/>
              <a:t>, 1963)</a:t>
            </a:r>
          </a:p>
          <a:p>
            <a:pPr lvl="1"/>
            <a:r>
              <a:rPr lang="pt-BR" dirty="0"/>
              <a:t>Tecnologia de Display: terminais gráficos vetoriais, capaz de armazenar primitivas (</a:t>
            </a:r>
            <a:r>
              <a:rPr lang="pt-BR" dirty="0" err="1"/>
              <a:t>raster</a:t>
            </a:r>
            <a:r>
              <a:rPr lang="pt-BR" dirty="0"/>
              <a:t> inviável, devido a custo de memória e capacidade de processamento).</a:t>
            </a:r>
          </a:p>
          <a:p>
            <a:pPr lvl="1"/>
            <a:r>
              <a:rPr lang="pt-BR" dirty="0" err="1"/>
              <a:t>Wire</a:t>
            </a:r>
            <a:r>
              <a:rPr lang="pt-BR" dirty="0"/>
              <a:t>-frame, aplicações CAD.</a:t>
            </a:r>
          </a:p>
          <a:p>
            <a:pPr lvl="1"/>
            <a:r>
              <a:rPr lang="pt-BR" dirty="0"/>
              <a:t>Problemas Fundamentais: visibilidade, recorte, técnicas de modelagem geométrica (2D e 3D).</a:t>
            </a:r>
          </a:p>
        </p:txBody>
      </p:sp>
    </p:spTree>
    <p:extLst>
      <p:ext uri="{BB962C8B-B14F-4D97-AF65-F5344CB8AC3E}">
        <p14:creationId xmlns:p14="http://schemas.microsoft.com/office/powerpoint/2010/main" val="2913220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Estudo de Caso:  Telas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247142" cy="4351338"/>
          </a:xfrm>
        </p:spPr>
        <p:txBody>
          <a:bodyPr>
            <a:normAutofit/>
          </a:bodyPr>
          <a:lstStyle/>
          <a:p>
            <a:r>
              <a:rPr lang="pt-BR" dirty="0"/>
              <a:t>Qual a melhor tela de dispositivo:</a:t>
            </a:r>
          </a:p>
          <a:p>
            <a:pPr lvl="1"/>
            <a:r>
              <a:rPr lang="pt-BR" dirty="0"/>
              <a:t>1) Tela com 1024x768</a:t>
            </a:r>
          </a:p>
          <a:p>
            <a:pPr lvl="2"/>
            <a:r>
              <a:rPr lang="pt-BR" dirty="0" err="1"/>
              <a:t>Device</a:t>
            </a:r>
            <a:r>
              <a:rPr lang="pt-BR" dirty="0"/>
              <a:t> pixels rate: 1.0, 1 pixel lógico = 1 pixel físico</a:t>
            </a:r>
          </a:p>
          <a:p>
            <a:pPr lvl="1"/>
            <a:r>
              <a:rPr lang="pt-BR" dirty="0"/>
              <a:t>2) Tela com 1280x800</a:t>
            </a:r>
          </a:p>
          <a:p>
            <a:pPr lvl="2"/>
            <a:r>
              <a:rPr lang="pt-BR" dirty="0" err="1"/>
              <a:t>Device</a:t>
            </a:r>
            <a:r>
              <a:rPr lang="pt-BR" dirty="0"/>
              <a:t> pixel rate: 1.3, 1 pixel lógico = 1.3 pixel físico</a:t>
            </a:r>
          </a:p>
          <a:p>
            <a:r>
              <a:rPr lang="pt-BR" dirty="0"/>
              <a:t>O que importa é o </a:t>
            </a:r>
            <a:r>
              <a:rPr lang="pt-BR" i="1" dirty="0" err="1"/>
              <a:t>viewport</a:t>
            </a:r>
            <a:r>
              <a:rPr lang="pt-BR" dirty="0"/>
              <a:t>: quanto de conteúdo cabe na tela. </a:t>
            </a:r>
          </a:p>
        </p:txBody>
      </p:sp>
    </p:spTree>
    <p:extLst>
      <p:ext uri="{BB962C8B-B14F-4D97-AF65-F5344CB8AC3E}">
        <p14:creationId xmlns:p14="http://schemas.microsoft.com/office/powerpoint/2010/main" val="2081261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Estudo de Caso:  Telas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i="1" dirty="0"/>
              <a:t>Diferença de </a:t>
            </a:r>
            <a:r>
              <a:rPr lang="pt-BR" i="1" dirty="0" err="1"/>
              <a:t>viewport</a:t>
            </a:r>
            <a:r>
              <a:rPr lang="pt-BR" i="1" dirty="0"/>
              <a:t> em </a:t>
            </a:r>
            <a:r>
              <a:rPr lang="pt-BR" i="1" dirty="0" err="1"/>
              <a:t>tablets</a:t>
            </a:r>
            <a:r>
              <a:rPr lang="pt-BR" i="1" dirty="0"/>
              <a:t> do mesmo tamanho físico (</a:t>
            </a:r>
            <a:r>
              <a:rPr lang="pt-BR" i="1" dirty="0">
                <a:hlinkClick r:id="rId2"/>
              </a:rPr>
              <a:t>http://www.alistapart.com/articles/a-pixel-identity-crisis</a:t>
            </a:r>
            <a:r>
              <a:rPr lang="pt-BR" i="1" dirty="0"/>
              <a:t>) </a:t>
            </a:r>
            <a:endParaRPr lang="pt-BR" dirty="0"/>
          </a:p>
        </p:txBody>
      </p:sp>
      <p:pic>
        <p:nvPicPr>
          <p:cNvPr id="1026" name="Picture 2" descr="http://sergiolopes.org/img/posts/resolucoes/tab-vs-fi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505" y="2705100"/>
            <a:ext cx="4817892" cy="389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707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Estudo de Caso:  Telas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655320" y="1575252"/>
            <a:ext cx="5239043" cy="4351338"/>
          </a:xfrm>
        </p:spPr>
        <p:txBody>
          <a:bodyPr/>
          <a:lstStyle/>
          <a:p>
            <a:r>
              <a:rPr lang="pt-BR" dirty="0"/>
              <a:t>Tamanho oficial de um pixel de referência é de 0,0213 graus (Fonte: W3C).</a:t>
            </a:r>
          </a:p>
        </p:txBody>
      </p:sp>
      <p:pic>
        <p:nvPicPr>
          <p:cNvPr id="2050" name="Picture 2" descr="http://sergiolopes.org/img/posts/resolucoes/pixel-w3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12" y="2782094"/>
            <a:ext cx="5252451" cy="377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This diagram illustrates the relationship between the&#10;               reference pixel and device pixels (called &quot;dots&quot; below).&#10;               The image depicts a high resolution (large dot density)&#10;               laser printer output on the left and a low resolution&#10;               monitor screen on the right. For the laser printer, one&#10;               square reference pixel is implemented by 16 dots. For&#10;               the monitor screen, one square reference pixel is&#10;               implemented by a single dot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951" y="2964974"/>
            <a:ext cx="3924300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497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Estudo de Caso: CSS e </a:t>
            </a:r>
            <a:r>
              <a:rPr lang="pt-BR" dirty="0" err="1"/>
              <a:t>JavaScript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Tamanho da tela em </a:t>
            </a:r>
            <a:r>
              <a:rPr lang="pt-BR" dirty="0" err="1"/>
              <a:t>JavaScript</a:t>
            </a:r>
            <a:r>
              <a:rPr lang="pt-BR" dirty="0"/>
              <a:t>:</a:t>
            </a:r>
          </a:p>
          <a:p>
            <a:pPr lvl="1"/>
            <a:r>
              <a:rPr lang="pt-BR" dirty="0" err="1"/>
              <a:t>window.screen.width</a:t>
            </a:r>
            <a:r>
              <a:rPr lang="pt-BR" dirty="0"/>
              <a:t> e </a:t>
            </a:r>
            <a:r>
              <a:rPr lang="pt-BR" dirty="0" err="1"/>
              <a:t>window.screen.height</a:t>
            </a:r>
            <a:endParaRPr lang="pt-BR" dirty="0"/>
          </a:p>
          <a:p>
            <a:pPr lvl="1"/>
            <a:r>
              <a:rPr lang="pt-BR" dirty="0"/>
              <a:t>Não é possível obter o DPI em </a:t>
            </a:r>
            <a:r>
              <a:rPr lang="pt-BR" dirty="0" err="1"/>
              <a:t>JavaScript</a:t>
            </a:r>
            <a:endParaRPr lang="pt-BR" dirty="0"/>
          </a:p>
          <a:p>
            <a:pPr lvl="1"/>
            <a:r>
              <a:rPr lang="pt-BR" dirty="0"/>
              <a:t>CSS usa, para unidades de tamanho físico (como cm e in) um  DPI padrão adotado pelo navegador (que geralmente utilizam um </a:t>
            </a:r>
            <a:r>
              <a:rPr lang="pt-BR" dirty="0" err="1"/>
              <a:t>dpi</a:t>
            </a:r>
            <a:r>
              <a:rPr lang="pt-BR" dirty="0"/>
              <a:t> de 96).</a:t>
            </a:r>
          </a:p>
          <a:p>
            <a:pPr lvl="2"/>
            <a:r>
              <a:rPr lang="pt-BR" dirty="0"/>
              <a:t>Em CSS, quanto equivale em pixels uma polegada supondo-se um </a:t>
            </a:r>
            <a:r>
              <a:rPr lang="pt-BR" dirty="0" err="1"/>
              <a:t>dpi</a:t>
            </a:r>
            <a:r>
              <a:rPr lang="pt-BR" dirty="0"/>
              <a:t> de 96?</a:t>
            </a:r>
          </a:p>
        </p:txBody>
      </p:sp>
    </p:spTree>
    <p:extLst>
      <p:ext uri="{BB962C8B-B14F-4D97-AF65-F5344CB8AC3E}">
        <p14:creationId xmlns:p14="http://schemas.microsoft.com/office/powerpoint/2010/main" val="40398981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pt-BR">
                <a:solidFill>
                  <a:schemeClr val="accent1"/>
                </a:solidFill>
              </a:rPr>
              <a:t>Formato de Imagens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pt-BR" sz="2400"/>
              <a:t>Qualquer conjunto bidimensional de números que faça algum sentido pode ser considerado uma imagem.</a:t>
            </a:r>
          </a:p>
          <a:p>
            <a:r>
              <a:rPr lang="pt-BR" sz="2400"/>
              <a:t>Mundo real: necessidade de métodos eficientes de exibição, armazenamento (de preferência, modo compacto) e transmissão de imagens por redes, assim como a necessidade de reconhecer corpos de dados numéricos que correspondam a imagens.</a:t>
            </a:r>
          </a:p>
          <a:p>
            <a:pPr lvl="1"/>
            <a:r>
              <a:rPr lang="pt-BR" dirty="0"/>
              <a:t>Formatos padronizados de </a:t>
            </a:r>
            <a:r>
              <a:rPr lang="pt-BR"/>
              <a:t>imagens digitais</a:t>
            </a:r>
          </a:p>
        </p:txBody>
      </p:sp>
    </p:spTree>
    <p:extLst>
      <p:ext uri="{BB962C8B-B14F-4D97-AF65-F5344CB8AC3E}">
        <p14:creationId xmlns:p14="http://schemas.microsoft.com/office/powerpoint/2010/main" val="6242341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2593080" y="624240"/>
            <a:ext cx="8911080" cy="128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Progresso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1463705" y="1904400"/>
            <a:ext cx="8914680" cy="37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Representação de Imagens</a:t>
            </a:r>
            <a:endParaRPr lang="pt-BR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Imagens e Dispositivos Gráficos</a:t>
            </a:r>
            <a:endParaRPr lang="pt-BR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Imagens, Pixels e Geometria</a:t>
            </a:r>
            <a:endParaRPr lang="pt-BR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Cor RGB</a:t>
            </a:r>
            <a:endParaRPr lang="pt-BR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Composição Alfa</a:t>
            </a:r>
            <a:endParaRPr lang="pt-BR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Laboratório de Imagens</a:t>
            </a:r>
            <a:endParaRPr lang="pt-BR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4"/>
          <p:cNvSpPr/>
          <p:nvPr/>
        </p:nvSpPr>
        <p:spPr>
          <a:xfrm flipH="1">
            <a:off x="7307433" y="2469435"/>
            <a:ext cx="456480" cy="31284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2593080" y="624240"/>
            <a:ext cx="8911080" cy="128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Imagens e Dispositivos Gráficos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1140148" y="1904400"/>
            <a:ext cx="8914680" cy="37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Dispositivos Gráficos:</a:t>
            </a:r>
            <a:endParaRPr lang="pt-BR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Entrada</a:t>
            </a:r>
            <a:endParaRPr lang="pt-BR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Saída</a:t>
            </a:r>
            <a:endParaRPr lang="pt-BR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2593080" y="624240"/>
            <a:ext cx="8911080" cy="128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Imagens e Dispositivos Gráficos de Saída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1590314" y="2133720"/>
            <a:ext cx="4768283" cy="37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 algn="just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4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Plotter</a:t>
            </a:r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24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“Um </a:t>
            </a:r>
            <a:r>
              <a:rPr lang="pt-BR" sz="2400" b="1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plotter</a:t>
            </a:r>
            <a:r>
              <a:rPr lang="pt-BR" sz="24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ou </a:t>
            </a:r>
            <a:r>
              <a:rPr lang="pt-BR" sz="2400" b="1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Lutther</a:t>
            </a:r>
            <a:r>
              <a:rPr lang="pt-BR" sz="24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é uma </a:t>
            </a:r>
            <a:r>
              <a:rPr lang="pt-BR" sz="2400" b="0" u="sng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impressora</a:t>
            </a:r>
            <a:r>
              <a:rPr lang="pt-BR" sz="24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destinada a imprimir desenhos em grandes dimensões, com elevada qualidade e rigor, como por exemplo mapas cartográficos, </a:t>
            </a:r>
            <a:r>
              <a:rPr lang="pt-BR" sz="240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projectos</a:t>
            </a:r>
            <a:r>
              <a:rPr lang="pt-BR" sz="24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de engenharia e grafismo.” (</a:t>
            </a:r>
            <a:r>
              <a:rPr lang="pt-BR" sz="240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fonte:Wikipedia</a:t>
            </a:r>
            <a:r>
              <a:rPr lang="pt-BR" sz="24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0" name="Imagem 3"/>
          <p:cNvPicPr/>
          <p:nvPr/>
        </p:nvPicPr>
        <p:blipFill>
          <a:blip r:embed="rId3"/>
          <a:stretch/>
        </p:blipFill>
        <p:spPr>
          <a:xfrm>
            <a:off x="6922011" y="2425860"/>
            <a:ext cx="3800520" cy="3192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2593080" y="624240"/>
            <a:ext cx="8911080" cy="128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Imagens e Dispositivos Gráficos de Saída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1604381" y="2119652"/>
            <a:ext cx="8914680" cy="37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4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Óculos de Realidade Virtual</a:t>
            </a:r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3" name="Imagem 5"/>
          <p:cNvPicPr/>
          <p:nvPr/>
        </p:nvPicPr>
        <p:blipFill>
          <a:blip r:embed="rId2"/>
          <a:stretch/>
        </p:blipFill>
        <p:spPr>
          <a:xfrm>
            <a:off x="3174120" y="2764440"/>
            <a:ext cx="6626520" cy="3727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2593080" y="624240"/>
            <a:ext cx="8911080" cy="128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Imagens e Dispositivos Gráficos de Saída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1604381" y="2119652"/>
            <a:ext cx="8914680" cy="37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400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Dispositivos de Captura (Sensores Especiais)</a:t>
            </a:r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383" y="2731754"/>
            <a:ext cx="7639050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14183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pt-BR">
                <a:solidFill>
                  <a:schemeClr val="accent1"/>
                </a:solidFill>
              </a:rPr>
              <a:t>História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pt-BR" sz="2400"/>
              <a:t>Anos 80</a:t>
            </a:r>
          </a:p>
          <a:p>
            <a:pPr lvl="1"/>
            <a:r>
              <a:rPr lang="pt-BR" dirty="0"/>
              <a:t>Viabilização da tecnologia </a:t>
            </a:r>
            <a:r>
              <a:rPr lang="pt-BR"/>
              <a:t>raster</a:t>
            </a:r>
            <a:r>
              <a:rPr lang="pt-BR" dirty="0"/>
              <a:t> (economia de mercado, microcomputadores).</a:t>
            </a:r>
          </a:p>
          <a:p>
            <a:pPr lvl="1"/>
            <a:r>
              <a:rPr lang="pt-BR" dirty="0"/>
              <a:t>Adaptação das técnicas </a:t>
            </a:r>
            <a:r>
              <a:rPr lang="pt-BR"/>
              <a:t>wire</a:t>
            </a:r>
            <a:r>
              <a:rPr lang="pt-BR" dirty="0"/>
              <a:t>-frame para </a:t>
            </a:r>
            <a:r>
              <a:rPr lang="pt-BR"/>
              <a:t>raster</a:t>
            </a:r>
            <a:r>
              <a:rPr lang="pt-BR" dirty="0"/>
              <a:t>.</a:t>
            </a:r>
          </a:p>
          <a:p>
            <a:pPr lvl="1"/>
            <a:r>
              <a:rPr lang="pt-BR" dirty="0"/>
              <a:t>Z-Buffer, inviável quando introduzido (1975), mas uma tecnologia promissora.</a:t>
            </a:r>
          </a:p>
          <a:p>
            <a:pPr lvl="1"/>
            <a:r>
              <a:rPr lang="pt-BR" dirty="0"/>
              <a:t>Visualização Realista, animação, iluminação global (</a:t>
            </a:r>
            <a:r>
              <a:rPr lang="pt-BR"/>
              <a:t>radiosidade</a:t>
            </a:r>
            <a:r>
              <a:rPr lang="pt-BR" dirty="0"/>
              <a:t>)</a:t>
            </a:r>
          </a:p>
          <a:p>
            <a:pPr lvl="1"/>
            <a:r>
              <a:rPr lang="pt-BR" dirty="0"/>
              <a:t>Interfaces Gráficas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475600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2593080" y="624240"/>
            <a:ext cx="8911080" cy="128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Imagens e Dispositivos Gráficos de Saída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1112012" y="2199821"/>
            <a:ext cx="10099937" cy="37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4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Monitores</a:t>
            </a:r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4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Transmissivos: LCD (</a:t>
            </a:r>
            <a:r>
              <a:rPr lang="pt-BR" sz="240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Liquid</a:t>
            </a:r>
            <a:r>
              <a:rPr lang="pt-BR" sz="24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Crystal Display): os pixels controlam a quantidade de luz que os atravessam emitidas por uma fonte de luz chamada de </a:t>
            </a:r>
            <a:r>
              <a:rPr lang="pt-BR" sz="240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backlight</a:t>
            </a:r>
            <a:r>
              <a:rPr lang="pt-BR" sz="24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.</a:t>
            </a:r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4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Emissivo: LED (</a:t>
            </a:r>
            <a:r>
              <a:rPr lang="pt-BR" sz="240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Emitting</a:t>
            </a:r>
            <a:r>
              <a:rPr lang="pt-BR" sz="24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lang="pt-BR" sz="240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Diode</a:t>
            </a:r>
            <a:r>
              <a:rPr lang="pt-BR" sz="24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Display): pixels diretamente emitem quantidades controláveis de luz. Cada pixel é composto de um ou mais </a:t>
            </a:r>
            <a:r>
              <a:rPr lang="pt-BR" sz="240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LEDs</a:t>
            </a:r>
            <a:r>
              <a:rPr lang="pt-BR" sz="24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, que são dispositivos </a:t>
            </a:r>
            <a:r>
              <a:rPr lang="pt-BR" sz="240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semi-condutores</a:t>
            </a:r>
            <a:r>
              <a:rPr lang="pt-BR" sz="24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(baseados em </a:t>
            </a:r>
            <a:r>
              <a:rPr lang="pt-BR" sz="240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semi-condutores</a:t>
            </a:r>
            <a:r>
              <a:rPr lang="pt-BR" sz="24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orgânicos ou inorgânicos) que emitem luz com a intensidade dependendo da corrente elétrica que passa através deles.</a:t>
            </a:r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2593080" y="624240"/>
            <a:ext cx="8911080" cy="128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Imagens e Dispositivos Gráficos de Saída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2"/>
          <p:cNvSpPr/>
          <p:nvPr/>
        </p:nvSpPr>
        <p:spPr>
          <a:xfrm>
            <a:off x="2589120" y="2133720"/>
            <a:ext cx="8914680" cy="37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4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Monitores LCD</a:t>
            </a:r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8" name="Imagem 6"/>
          <p:cNvPicPr/>
          <p:nvPr/>
        </p:nvPicPr>
        <p:blipFill>
          <a:blip r:embed="rId2"/>
          <a:stretch/>
        </p:blipFill>
        <p:spPr>
          <a:xfrm>
            <a:off x="2589120" y="2827080"/>
            <a:ext cx="3816720" cy="3307320"/>
          </a:xfrm>
          <a:prstGeom prst="rect">
            <a:avLst/>
          </a:prstGeom>
          <a:ln>
            <a:noFill/>
          </a:ln>
        </p:spPr>
      </p:pic>
      <p:pic>
        <p:nvPicPr>
          <p:cNvPr id="239" name="Imagem 7"/>
          <p:cNvPicPr/>
          <p:nvPr/>
        </p:nvPicPr>
        <p:blipFill>
          <a:blip r:embed="rId3"/>
          <a:stretch/>
        </p:blipFill>
        <p:spPr>
          <a:xfrm>
            <a:off x="7253695" y="2827080"/>
            <a:ext cx="3638160" cy="3316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2593080" y="624240"/>
            <a:ext cx="8911080" cy="128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Imagens e Dispositivos Gráficos de Saída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1716923" y="2133720"/>
            <a:ext cx="8914680" cy="37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4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Monitores LED</a:t>
            </a:r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2" name="Imagem 4"/>
          <p:cNvPicPr/>
          <p:nvPr/>
        </p:nvPicPr>
        <p:blipFill>
          <a:blip r:embed="rId2">
            <a:lum contrast="40000"/>
          </a:blip>
          <a:stretch/>
        </p:blipFill>
        <p:spPr>
          <a:xfrm>
            <a:off x="3644196" y="3028140"/>
            <a:ext cx="5590440" cy="1987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2593080" y="624240"/>
            <a:ext cx="8911080" cy="128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Imagens e Dispositivos Gráficos de Saída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1668240" y="2133720"/>
            <a:ext cx="8914680" cy="37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 algn="just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1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Monitores: monitores saída (CRT, LED ou LCD) possuem pixels com três </a:t>
            </a:r>
            <a:r>
              <a:rPr lang="pt-BR" sz="180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sub-pixels</a:t>
            </a:r>
            <a:r>
              <a:rPr lang="pt-BR" sz="1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: </a:t>
            </a:r>
            <a:r>
              <a:rPr lang="pt-BR" sz="180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Red</a:t>
            </a:r>
            <a:r>
              <a:rPr lang="pt-BR" sz="1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, Green e Blue (RGB), que podem ser configurados independentemente. 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5" name="Imagem 3"/>
          <p:cNvPicPr/>
          <p:nvPr/>
        </p:nvPicPr>
        <p:blipFill>
          <a:blip r:embed="rId2">
            <a:lum bright="-20000" contrast="40000"/>
          </a:blip>
          <a:stretch/>
        </p:blipFill>
        <p:spPr>
          <a:xfrm>
            <a:off x="4972002" y="3045905"/>
            <a:ext cx="3228120" cy="2946600"/>
          </a:xfrm>
          <a:prstGeom prst="rect">
            <a:avLst/>
          </a:prstGeom>
          <a:ln>
            <a:noFill/>
          </a:ln>
        </p:spPr>
      </p:pic>
      <p:pic>
        <p:nvPicPr>
          <p:cNvPr id="246" name="Imagem 5"/>
          <p:cNvPicPr/>
          <p:nvPr/>
        </p:nvPicPr>
        <p:blipFill>
          <a:blip r:embed="rId3"/>
          <a:stretch/>
        </p:blipFill>
        <p:spPr>
          <a:xfrm>
            <a:off x="9707400" y="3510360"/>
            <a:ext cx="875520" cy="1247040"/>
          </a:xfrm>
          <a:prstGeom prst="rect">
            <a:avLst/>
          </a:prstGeom>
          <a:ln>
            <a:noFill/>
          </a:ln>
        </p:spPr>
      </p:pic>
      <p:sp>
        <p:nvSpPr>
          <p:cNvPr id="247" name="CustomShape 3"/>
          <p:cNvSpPr/>
          <p:nvPr/>
        </p:nvSpPr>
        <p:spPr>
          <a:xfrm flipV="1">
            <a:off x="6667560" y="4133520"/>
            <a:ext cx="3039120" cy="302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9D2D0F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2593080" y="624240"/>
            <a:ext cx="8911080" cy="128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Imagens e Dispositivos Gráficos de Saída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2589120" y="2133720"/>
            <a:ext cx="8914680" cy="37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4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Impressoras</a:t>
            </a:r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0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Jato de Tinta:</a:t>
            </a:r>
            <a:endParaRPr lang="pt-B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0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Transferência Térmica de Tinta</a:t>
            </a:r>
            <a:endParaRPr lang="pt-B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3" name="Imagem 3"/>
          <p:cNvPicPr/>
          <p:nvPr/>
        </p:nvPicPr>
        <p:blipFill>
          <a:blip r:embed="rId2"/>
          <a:stretch/>
        </p:blipFill>
        <p:spPr>
          <a:xfrm>
            <a:off x="7300080" y="1536120"/>
            <a:ext cx="3306240" cy="2327400"/>
          </a:xfrm>
          <a:prstGeom prst="rect">
            <a:avLst/>
          </a:prstGeom>
          <a:ln>
            <a:noFill/>
          </a:ln>
        </p:spPr>
      </p:pic>
      <p:pic>
        <p:nvPicPr>
          <p:cNvPr id="264" name="Imagem 4"/>
          <p:cNvPicPr/>
          <p:nvPr/>
        </p:nvPicPr>
        <p:blipFill>
          <a:blip r:embed="rId3"/>
          <a:stretch/>
        </p:blipFill>
        <p:spPr>
          <a:xfrm>
            <a:off x="7300080" y="4192200"/>
            <a:ext cx="3306240" cy="2419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2593080" y="624240"/>
            <a:ext cx="8911080" cy="128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Imagens e Dispositivos Gráficos de Entrada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2589120" y="2133720"/>
            <a:ext cx="8914680" cy="37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4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Funcionamento de uma câmera digital</a:t>
            </a:r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0" name="Imagem 4"/>
          <p:cNvPicPr/>
          <p:nvPr/>
        </p:nvPicPr>
        <p:blipFill>
          <a:blip r:embed="rId2">
            <a:lum bright="-20000" contrast="40000"/>
          </a:blip>
          <a:stretch/>
        </p:blipFill>
        <p:spPr>
          <a:xfrm>
            <a:off x="3301837" y="2830320"/>
            <a:ext cx="5299200" cy="3309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2593080" y="624240"/>
            <a:ext cx="8911080" cy="128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Imagens e Dispositivos Gráficos de Entrada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2589120" y="2133720"/>
            <a:ext cx="8914680" cy="37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4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Funcionamento de uma câmera digital</a:t>
            </a:r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3" name="Imagem 4"/>
          <p:cNvPicPr/>
          <p:nvPr/>
        </p:nvPicPr>
        <p:blipFill>
          <a:blip r:embed="rId2">
            <a:lum bright="-20000" contrast="40000"/>
          </a:blip>
          <a:stretch/>
        </p:blipFill>
        <p:spPr>
          <a:xfrm>
            <a:off x="2481840" y="2953800"/>
            <a:ext cx="3826800" cy="3309480"/>
          </a:xfrm>
          <a:prstGeom prst="rect">
            <a:avLst/>
          </a:prstGeom>
          <a:ln>
            <a:noFill/>
          </a:ln>
        </p:spPr>
      </p:pic>
      <p:pic>
        <p:nvPicPr>
          <p:cNvPr id="274" name="Imagem 3"/>
          <p:cNvPicPr/>
          <p:nvPr/>
        </p:nvPicPr>
        <p:blipFill>
          <a:blip r:embed="rId3"/>
          <a:stretch/>
        </p:blipFill>
        <p:spPr>
          <a:xfrm>
            <a:off x="7346686" y="3825000"/>
            <a:ext cx="3155760" cy="2438280"/>
          </a:xfrm>
          <a:prstGeom prst="rect">
            <a:avLst/>
          </a:prstGeom>
          <a:ln>
            <a:noFill/>
          </a:ln>
        </p:spPr>
      </p:pic>
      <p:sp>
        <p:nvSpPr>
          <p:cNvPr id="275" name="Line 3"/>
          <p:cNvSpPr/>
          <p:nvPr/>
        </p:nvSpPr>
        <p:spPr>
          <a:xfrm>
            <a:off x="5880296" y="4853354"/>
            <a:ext cx="1856936" cy="365760"/>
          </a:xfrm>
          <a:prstGeom prst="line">
            <a:avLst/>
          </a:prstGeom>
          <a:ln>
            <a:solidFill>
              <a:srgbClr val="9D2D0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2593080" y="624240"/>
            <a:ext cx="8911080" cy="128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Imagens e Dispositivos Gráficos de Entrada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1970142" y="2189991"/>
            <a:ext cx="8914680" cy="37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4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Funcionamento de um Scanner de Mesa</a:t>
            </a:r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8" name="Imagem 3"/>
          <p:cNvPicPr/>
          <p:nvPr/>
        </p:nvPicPr>
        <p:blipFill>
          <a:blip r:embed="rId2">
            <a:lum bright="-20000" contrast="40000"/>
          </a:blip>
          <a:stretch/>
        </p:blipFill>
        <p:spPr>
          <a:xfrm>
            <a:off x="4333098" y="2774880"/>
            <a:ext cx="3475440" cy="2959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2593080" y="624240"/>
            <a:ext cx="8911080" cy="128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Imagens e Dispositivos Gráficos de Entrada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1927938" y="1994400"/>
            <a:ext cx="8914680" cy="37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4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Mesa Digitalizadora</a:t>
            </a:r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1" name="Imagem 3"/>
          <p:cNvPicPr/>
          <p:nvPr/>
        </p:nvPicPr>
        <p:blipFill>
          <a:blip r:embed="rId2"/>
          <a:stretch/>
        </p:blipFill>
        <p:spPr>
          <a:xfrm>
            <a:off x="1369080" y="3660480"/>
            <a:ext cx="2213280" cy="1474560"/>
          </a:xfrm>
          <a:prstGeom prst="rect">
            <a:avLst/>
          </a:prstGeom>
          <a:ln>
            <a:noFill/>
          </a:ln>
        </p:spPr>
      </p:pic>
      <p:sp>
        <p:nvSpPr>
          <p:cNvPr id="282" name="CustomShape 3"/>
          <p:cNvSpPr/>
          <p:nvPr/>
        </p:nvSpPr>
        <p:spPr>
          <a:xfrm>
            <a:off x="5704699" y="1754571"/>
            <a:ext cx="6095160" cy="118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Para quem trabalha com ilustração e pintura digital, a mesa digitalizadora é indispensável, pois é forma de interagir com o computador que mais se aproxima do ato de desenhar ou pintar</a:t>
            </a:r>
            <a:endParaRPr lang="pt-B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3" name="Imagem 5"/>
          <p:cNvPicPr/>
          <p:nvPr/>
        </p:nvPicPr>
        <p:blipFill>
          <a:blip r:embed="rId3"/>
          <a:stretch/>
        </p:blipFill>
        <p:spPr>
          <a:xfrm>
            <a:off x="3743640" y="3660480"/>
            <a:ext cx="7873200" cy="2920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2593080" y="624240"/>
            <a:ext cx="8911080" cy="128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Imagens e Dispositivos Gráficos de Entrada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1688788" y="2119653"/>
            <a:ext cx="8914680" cy="37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4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Digitalizador Tridimensional</a:t>
            </a:r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6" name="Imagem 4"/>
          <p:cNvPicPr/>
          <p:nvPr/>
        </p:nvPicPr>
        <p:blipFill>
          <a:blip r:embed="rId2"/>
          <a:stretch/>
        </p:blipFill>
        <p:spPr>
          <a:xfrm>
            <a:off x="6326834" y="2119653"/>
            <a:ext cx="4587120" cy="3513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pt-BR">
                <a:solidFill>
                  <a:schemeClr val="accent1"/>
                </a:solidFill>
              </a:rPr>
              <a:t>História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pt-BR" sz="2400"/>
              <a:t>Anos 90</a:t>
            </a:r>
          </a:p>
          <a:p>
            <a:pPr lvl="1"/>
            <a:r>
              <a:rPr lang="pt-BR" dirty="0"/>
              <a:t>Consolidação do </a:t>
            </a:r>
            <a:r>
              <a:rPr lang="pt-BR"/>
              <a:t>raster</a:t>
            </a:r>
            <a:endParaRPr lang="pt-BR" dirty="0"/>
          </a:p>
          <a:p>
            <a:pPr lvl="1"/>
            <a:r>
              <a:rPr lang="pt-BR" dirty="0"/>
              <a:t>Visualização Volumétrica</a:t>
            </a:r>
          </a:p>
          <a:p>
            <a:pPr lvl="1"/>
            <a:r>
              <a:rPr lang="pt-BR" dirty="0"/>
              <a:t>Maior integração com imagens (modelagem e visualização baseada em imagens)</a:t>
            </a:r>
          </a:p>
          <a:p>
            <a:pPr lvl="1"/>
            <a:r>
              <a:rPr lang="pt-BR" dirty="0"/>
              <a:t>Aquisição de movimentos</a:t>
            </a:r>
          </a:p>
          <a:p>
            <a:pPr lvl="1"/>
            <a:r>
              <a:rPr lang="pt-BR" dirty="0"/>
              <a:t>Realismo de movimentos (efeitos especiais)</a:t>
            </a:r>
          </a:p>
          <a:p>
            <a:pPr lvl="1"/>
            <a:r>
              <a:rPr lang="pt-BR" dirty="0"/>
              <a:t>Padronização (</a:t>
            </a:r>
            <a:r>
              <a:rPr lang="pt-BR"/>
              <a:t>OpenGL</a:t>
            </a:r>
            <a:r>
              <a:rPr lang="pt-BR" dirty="0"/>
              <a:t>)</a:t>
            </a:r>
          </a:p>
          <a:p>
            <a:pPr lvl="1"/>
            <a:r>
              <a:rPr lang="pt-BR" dirty="0"/>
              <a:t>Primeiros filmes totalmente produzidos por computador: </a:t>
            </a:r>
            <a:r>
              <a:rPr lang="pt-BR"/>
              <a:t>Cassiopéia</a:t>
            </a:r>
            <a:r>
              <a:rPr lang="pt-BR" dirty="0"/>
              <a:t> e </a:t>
            </a:r>
            <a:r>
              <a:rPr lang="pt-BR"/>
              <a:t>Toy</a:t>
            </a:r>
            <a:r>
              <a:rPr lang="pt-BR" dirty="0"/>
              <a:t> </a:t>
            </a:r>
            <a:r>
              <a:rPr lang="pt-BR"/>
              <a:t>Story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57151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2593080" y="624240"/>
            <a:ext cx="8911080" cy="128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Imagens e Dispositivos Gráficos de Entrada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1618449" y="2147788"/>
            <a:ext cx="8914680" cy="37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4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Scanners Tridimensionais</a:t>
            </a:r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9" name="Imagem 5"/>
          <p:cNvPicPr/>
          <p:nvPr/>
        </p:nvPicPr>
        <p:blipFill>
          <a:blip r:embed="rId2"/>
          <a:stretch/>
        </p:blipFill>
        <p:spPr>
          <a:xfrm>
            <a:off x="2578680" y="2975760"/>
            <a:ext cx="4356360" cy="3267000"/>
          </a:xfrm>
          <a:prstGeom prst="rect">
            <a:avLst/>
          </a:prstGeom>
          <a:ln>
            <a:noFill/>
          </a:ln>
        </p:spPr>
      </p:pic>
      <p:pic>
        <p:nvPicPr>
          <p:cNvPr id="290" name="Imagem 6"/>
          <p:cNvPicPr/>
          <p:nvPr/>
        </p:nvPicPr>
        <p:blipFill>
          <a:blip r:embed="rId3"/>
          <a:stretch/>
        </p:blipFill>
        <p:spPr>
          <a:xfrm>
            <a:off x="7537320" y="3122280"/>
            <a:ext cx="3365280" cy="2540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2593080" y="624240"/>
            <a:ext cx="8911080" cy="128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Imagens e Dispositivos Gráficos de Entrada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1294892" y="2133720"/>
            <a:ext cx="8914680" cy="37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4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Sensores em Smartphones para a montagem de dispositivos de realidade virtual de  baixo custo</a:t>
            </a:r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3" name="Imagem 3"/>
          <p:cNvPicPr/>
          <p:nvPr/>
        </p:nvPicPr>
        <p:blipFill>
          <a:blip r:embed="rId2"/>
          <a:stretch/>
        </p:blipFill>
        <p:spPr>
          <a:xfrm>
            <a:off x="1741902" y="3804009"/>
            <a:ext cx="3543120" cy="2233080"/>
          </a:xfrm>
          <a:prstGeom prst="rect">
            <a:avLst/>
          </a:prstGeom>
          <a:ln>
            <a:noFill/>
          </a:ln>
        </p:spPr>
      </p:pic>
      <p:pic>
        <p:nvPicPr>
          <p:cNvPr id="294" name="Imagem 4"/>
          <p:cNvPicPr/>
          <p:nvPr/>
        </p:nvPicPr>
        <p:blipFill>
          <a:blip r:embed="rId3"/>
          <a:stretch/>
        </p:blipFill>
        <p:spPr>
          <a:xfrm>
            <a:off x="7048620" y="3804009"/>
            <a:ext cx="3680640" cy="2428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2593080" y="624240"/>
            <a:ext cx="8911080" cy="128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Progresso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660652" y="1904400"/>
            <a:ext cx="8914680" cy="37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Representação de Imagens</a:t>
            </a:r>
            <a:endParaRPr lang="pt-BR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Imagens e Dispositivos Gráficos</a:t>
            </a:r>
            <a:endParaRPr lang="pt-BR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Imagens, Pixels e Geometria</a:t>
            </a:r>
            <a:endParaRPr lang="pt-BR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Cor RGB</a:t>
            </a:r>
            <a:endParaRPr lang="pt-BR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Composição Alfa</a:t>
            </a:r>
            <a:endParaRPr lang="pt-BR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Laboratório de Imagens</a:t>
            </a:r>
            <a:endParaRPr lang="pt-BR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CustomShape 4"/>
          <p:cNvSpPr/>
          <p:nvPr/>
        </p:nvSpPr>
        <p:spPr>
          <a:xfrm flipH="1">
            <a:off x="7048620" y="2851463"/>
            <a:ext cx="456480" cy="35964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2593080" y="624240"/>
            <a:ext cx="8911080" cy="128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Imagens, Pixels e Geometrias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2"/>
          <p:cNvSpPr/>
          <p:nvPr/>
        </p:nvSpPr>
        <p:spPr>
          <a:xfrm>
            <a:off x="1224554" y="1782028"/>
            <a:ext cx="10114006" cy="37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 algn="just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4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Uma imagem reproduzida ou medida toma a forma de uma distribuição bidimensional da energia da luz. E, como vimos, essa medida é feita sobre uma superfície geralmente regular:</a:t>
            </a:r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 algn="just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4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 luz emitida de um monitor como uma função da posição na face do monitor.</a:t>
            </a:r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 algn="just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4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Ou a fração da luz refletida como uma função de posição em um pedaço de papel.</a:t>
            </a:r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 algn="just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4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No mundo físico, imagens são funções definidas sobre áreas bidimensionais.</a:t>
            </a:r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 algn="just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4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 pixel de uma câmera ou de um scanner é uma média da cor da imagem sobre pequenas áreas em torno do pixel.</a:t>
            </a:r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2593080" y="624240"/>
            <a:ext cx="8911080" cy="128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Imagem, Pixels e Geometria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CustomShape 2"/>
          <p:cNvSpPr/>
          <p:nvPr/>
        </p:nvSpPr>
        <p:spPr>
          <a:xfrm>
            <a:off x="1534043" y="1904400"/>
            <a:ext cx="8914680" cy="37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Abstração de Imagem</a:t>
            </a:r>
            <a:endParaRPr lang="pt-BR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4" name="Imagem 3"/>
          <p:cNvPicPr/>
          <p:nvPr/>
        </p:nvPicPr>
        <p:blipFill>
          <a:blip r:embed="rId2">
            <a:lum bright="-20000" contrast="40000"/>
          </a:blip>
          <a:stretch/>
        </p:blipFill>
        <p:spPr>
          <a:xfrm>
            <a:off x="3189476" y="2749016"/>
            <a:ext cx="4769280" cy="1207800"/>
          </a:xfrm>
          <a:prstGeom prst="rect">
            <a:avLst/>
          </a:prstGeom>
          <a:ln>
            <a:noFill/>
          </a:ln>
        </p:spPr>
      </p:pic>
      <p:pic>
        <p:nvPicPr>
          <p:cNvPr id="305" name="Imagem 4"/>
          <p:cNvPicPr/>
          <p:nvPr/>
        </p:nvPicPr>
        <p:blipFill>
          <a:blip r:embed="rId3">
            <a:lum bright="-20000" contrast="40000"/>
          </a:blip>
          <a:stretch/>
        </p:blipFill>
        <p:spPr>
          <a:xfrm>
            <a:off x="5116223" y="4358188"/>
            <a:ext cx="1750320" cy="921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2593080" y="624240"/>
            <a:ext cx="8911080" cy="128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Imagem, Pixels e Geometria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2"/>
          <p:cNvSpPr/>
          <p:nvPr/>
        </p:nvSpPr>
        <p:spPr>
          <a:xfrm>
            <a:off x="2589120" y="2133720"/>
            <a:ext cx="8914680" cy="37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4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Abstração de Imagem</a:t>
            </a:r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8" name="Imagem 3"/>
          <p:cNvPicPr/>
          <p:nvPr/>
        </p:nvPicPr>
        <p:blipFill>
          <a:blip r:embed="rId2">
            <a:lum bright="-20000" contrast="40000"/>
          </a:blip>
          <a:stretch/>
        </p:blipFill>
        <p:spPr>
          <a:xfrm>
            <a:off x="4374360" y="2532240"/>
            <a:ext cx="4769280" cy="1207800"/>
          </a:xfrm>
          <a:prstGeom prst="rect">
            <a:avLst/>
          </a:prstGeom>
          <a:ln>
            <a:noFill/>
          </a:ln>
        </p:spPr>
      </p:pic>
      <p:pic>
        <p:nvPicPr>
          <p:cNvPr id="309" name="Imagem 4"/>
          <p:cNvPicPr/>
          <p:nvPr/>
        </p:nvPicPr>
        <p:blipFill>
          <a:blip r:embed="rId3">
            <a:lum bright="-20000" contrast="40000"/>
          </a:blip>
          <a:stretch/>
        </p:blipFill>
        <p:spPr>
          <a:xfrm>
            <a:off x="2140200" y="3882960"/>
            <a:ext cx="1713600" cy="669960"/>
          </a:xfrm>
          <a:prstGeom prst="rect">
            <a:avLst/>
          </a:prstGeom>
          <a:ln>
            <a:noFill/>
          </a:ln>
        </p:spPr>
      </p:pic>
      <p:pic>
        <p:nvPicPr>
          <p:cNvPr id="310" name="Imagem 5"/>
          <p:cNvPicPr/>
          <p:nvPr/>
        </p:nvPicPr>
        <p:blipFill>
          <a:blip r:embed="rId4">
            <a:lum bright="-20000" contrast="40000"/>
          </a:blip>
          <a:stretch/>
        </p:blipFill>
        <p:spPr>
          <a:xfrm>
            <a:off x="2140200" y="4835520"/>
            <a:ext cx="1909080" cy="524880"/>
          </a:xfrm>
          <a:prstGeom prst="rect">
            <a:avLst/>
          </a:prstGeom>
          <a:ln>
            <a:noFill/>
          </a:ln>
        </p:spPr>
      </p:pic>
      <p:sp>
        <p:nvSpPr>
          <p:cNvPr id="311" name="CustomShape 3"/>
          <p:cNvSpPr/>
          <p:nvPr/>
        </p:nvSpPr>
        <p:spPr>
          <a:xfrm>
            <a:off x="3933000" y="4022280"/>
            <a:ext cx="49046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Imagem com apenas variações de brilho.</a:t>
            </a:r>
            <a:endParaRPr lang="pt-B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CustomShape 4"/>
          <p:cNvSpPr/>
          <p:nvPr/>
        </p:nvSpPr>
        <p:spPr>
          <a:xfrm>
            <a:off x="4058280" y="4892040"/>
            <a:ext cx="6351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Imagem com três componentes de cor em cada pixel.</a:t>
            </a:r>
            <a:endParaRPr lang="pt-B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2593080" y="624240"/>
            <a:ext cx="8911080" cy="128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Imagem, Pixels e Geometria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4" name="CustomShape 2"/>
          <p:cNvSpPr/>
          <p:nvPr/>
        </p:nvSpPr>
        <p:spPr>
          <a:xfrm>
            <a:off x="2589120" y="2133720"/>
            <a:ext cx="8914680" cy="37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Localização dos pixels no espaço 2D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5" name="Imagem 8"/>
          <p:cNvPicPr/>
          <p:nvPr/>
        </p:nvPicPr>
        <p:blipFill>
          <a:blip r:embed="rId2"/>
          <a:stretch/>
        </p:blipFill>
        <p:spPr>
          <a:xfrm>
            <a:off x="2465280" y="2631600"/>
            <a:ext cx="5510520" cy="4107960"/>
          </a:xfrm>
          <a:prstGeom prst="rect">
            <a:avLst/>
          </a:prstGeom>
          <a:ln>
            <a:noFill/>
          </a:ln>
        </p:spPr>
      </p:pic>
      <p:pic>
        <p:nvPicPr>
          <p:cNvPr id="316" name="Imagem 10"/>
          <p:cNvPicPr/>
          <p:nvPr/>
        </p:nvPicPr>
        <p:blipFill>
          <a:blip r:embed="rId3"/>
          <a:stretch/>
        </p:blipFill>
        <p:spPr>
          <a:xfrm>
            <a:off x="7688880" y="1914480"/>
            <a:ext cx="4214880" cy="716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2593080" y="624240"/>
            <a:ext cx="8911080" cy="128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Imagem, Pixels e Geometria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CustomShape 2"/>
          <p:cNvSpPr/>
          <p:nvPr/>
        </p:nvSpPr>
        <p:spPr>
          <a:xfrm>
            <a:off x="1407434" y="1782028"/>
            <a:ext cx="8914680" cy="37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Valores de Pixels</a:t>
            </a:r>
            <a:endParaRPr lang="pt-B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 bit (escala de cinza) – textos e outras imagens onde valores intermediários não são necessários.</a:t>
            </a:r>
            <a:endParaRPr lang="pt-B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8 bits por pixel RGB  (24 bits por pixels): aplicações web, fotografias.</a:t>
            </a:r>
            <a:endParaRPr lang="pt-B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12 a 14 bits por pixel RGB (de 36 a 42 pixels): imagens </a:t>
            </a:r>
            <a:r>
              <a:rPr lang="pt-BR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raw</a:t>
            </a:r>
            <a:r>
              <a:rPr lang="pt-BR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de câmeras para fotógrafos profissionais</a:t>
            </a:r>
            <a:endParaRPr lang="pt-B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16 bits por pixel RGB: impressão e fotografia profissionais; 	formato imediato para processamento de imagens.</a:t>
            </a:r>
            <a:endParaRPr lang="pt-B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16 bits por pixel em escala de cinza: radiologia e imagens médicas.</a:t>
            </a:r>
            <a:endParaRPr lang="pt-B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Pixel com valores Ponto flutuante de  16 bits  – HDR: formato intermediário para </a:t>
            </a:r>
            <a:r>
              <a:rPr lang="pt-BR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renderização</a:t>
            </a:r>
            <a:r>
              <a:rPr lang="pt-BR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em tempo real.</a:t>
            </a:r>
            <a:endParaRPr lang="pt-B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Ponto flutuante de 32 bits: formato intermediário para processamento em geral para </a:t>
            </a:r>
            <a:r>
              <a:rPr lang="pt-BR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renderização</a:t>
            </a:r>
            <a:r>
              <a:rPr lang="pt-BR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por software e processamento de imagens HDR.</a:t>
            </a:r>
            <a:endParaRPr lang="pt-B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2593080" y="624240"/>
            <a:ext cx="8911080" cy="128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Imagem, Pixels e Geometria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CustomShape 2"/>
          <p:cNvSpPr/>
          <p:nvPr/>
        </p:nvSpPr>
        <p:spPr>
          <a:xfrm>
            <a:off x="1266757" y="1683554"/>
            <a:ext cx="8914680" cy="37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 algn="just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4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Valores de Pixels</a:t>
            </a:r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 algn="just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4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Problemas quando se usa menos bits do que o necessário:</a:t>
            </a:r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lvl="2" indent="-227880" algn="just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4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Recorte (Clipping): pixels que deveriam ser mais brilhantes do que o valor máximo são configurados com o valor máximo.</a:t>
            </a:r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lvl="2" indent="-227880" algn="just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40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Banding</a:t>
            </a:r>
            <a:r>
              <a:rPr lang="pt-BR" sz="24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: “saltos” nas intensidades ou cores resultante da limitada precisão. A aproximação dos valores dos pixels introduzem saltos visíveis em intensidade ou cor.</a:t>
            </a:r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2593080" y="624240"/>
            <a:ext cx="8911080" cy="128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Imagem, Pixel e Geometria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2" name="CustomShape 2"/>
          <p:cNvSpPr/>
          <p:nvPr/>
        </p:nvSpPr>
        <p:spPr>
          <a:xfrm>
            <a:off x="1280825" y="1702634"/>
            <a:ext cx="8914680" cy="37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0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Intensidade de Monitores e Correção Gama</a:t>
            </a:r>
            <a:endParaRPr lang="pt-B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0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Monitores não são lineares com relação à entrada.</a:t>
            </a:r>
            <a:endParaRPr lang="pt-B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lvl="2" indent="-22788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0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Exemplo: se você dá a um monitor os valores 0, 0.5 e 1.0 como entradas para três pixels, a intensidade mostrada pode ser 0, 0.25 e 1.0. </a:t>
            </a:r>
            <a:endParaRPr lang="pt-B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lvl="2" indent="-22788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0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Como uma caracterização aproximada desta não-linearidade, monitores são comumente caracterizados por um  valor </a:t>
            </a:r>
            <a:r>
              <a:rPr lang="pt-BR" sz="200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gamma</a:t>
            </a:r>
            <a:r>
              <a:rPr lang="pt-BR" sz="20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.</a:t>
            </a:r>
            <a:endParaRPr lang="pt-B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3" name="Imagem 3"/>
          <p:cNvPicPr/>
          <p:nvPr/>
        </p:nvPicPr>
        <p:blipFill>
          <a:blip r:embed="rId2">
            <a:lum bright="-20000" contrast="40000"/>
          </a:blip>
          <a:stretch/>
        </p:blipFill>
        <p:spPr>
          <a:xfrm>
            <a:off x="2589120" y="4535834"/>
            <a:ext cx="6567120" cy="943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pt-BR">
                <a:solidFill>
                  <a:schemeClr val="accent1"/>
                </a:solidFill>
              </a:rPr>
              <a:t>História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pt-BR" sz="2400"/>
              <a:t>Anos 2000</a:t>
            </a:r>
          </a:p>
          <a:p>
            <a:pPr lvl="1"/>
            <a:r>
              <a:rPr lang="pt-BR" dirty="0"/>
              <a:t>Popularização das </a:t>
            </a:r>
            <a:r>
              <a:rPr lang="pt-BR"/>
              <a:t>GPUs</a:t>
            </a:r>
            <a:endParaRPr lang="pt-BR" dirty="0"/>
          </a:p>
          <a:p>
            <a:pPr lvl="1"/>
            <a:r>
              <a:rPr lang="pt-BR" dirty="0"/>
              <a:t>Programação paralela e de propósito geral com GPU (Arquitetura CUDA)</a:t>
            </a:r>
          </a:p>
          <a:p>
            <a:pPr lvl="1"/>
            <a:r>
              <a:rPr lang="pt-BR" dirty="0"/>
              <a:t>Uso da GPU para efeitos de física (Nvidia – </a:t>
            </a:r>
            <a:r>
              <a:rPr lang="pt-BR"/>
              <a:t>PhysX</a:t>
            </a:r>
            <a:r>
              <a:rPr lang="pt-BR" dirty="0"/>
              <a:t>)</a:t>
            </a:r>
          </a:p>
          <a:p>
            <a:pPr lvl="1"/>
            <a:r>
              <a:rPr lang="pt-BR" dirty="0"/>
              <a:t>Efeitos incríveis nos cinemas: </a:t>
            </a:r>
            <a:r>
              <a:rPr lang="pt-BR"/>
              <a:t>matrix</a:t>
            </a:r>
            <a:r>
              <a:rPr lang="pt-BR" dirty="0"/>
              <a:t> </a:t>
            </a:r>
            <a:r>
              <a:rPr lang="pt-BR"/>
              <a:t>roloaded</a:t>
            </a:r>
            <a:r>
              <a:rPr lang="pt-BR" dirty="0"/>
              <a:t>, final </a:t>
            </a:r>
            <a:r>
              <a:rPr lang="pt-BR"/>
              <a:t>fantasy</a:t>
            </a:r>
            <a:r>
              <a:rPr lang="pt-BR" dirty="0"/>
              <a:t>, senhor dos anéis, etc.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502517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2593080" y="624240"/>
            <a:ext cx="8911080" cy="128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Imagem, Pixel e Geometria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CustomShape 2"/>
          <p:cNvSpPr/>
          <p:nvPr/>
        </p:nvSpPr>
        <p:spPr>
          <a:xfrm>
            <a:off x="1620152" y="1782028"/>
            <a:ext cx="8914680" cy="37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4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Correção Gama</a:t>
            </a:r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6" name="Imagem 3"/>
          <p:cNvPicPr/>
          <p:nvPr/>
        </p:nvPicPr>
        <p:blipFill>
          <a:blip r:embed="rId2">
            <a:lum bright="-20000" contrast="40000"/>
          </a:blip>
          <a:stretch/>
        </p:blipFill>
        <p:spPr>
          <a:xfrm>
            <a:off x="3556855" y="2708266"/>
            <a:ext cx="2931120" cy="1333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2593080" y="624240"/>
            <a:ext cx="8911080" cy="128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Imagem, Pixel e Geometria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8" name="CustomShape 2"/>
          <p:cNvSpPr/>
          <p:nvPr/>
        </p:nvSpPr>
        <p:spPr>
          <a:xfrm>
            <a:off x="1168283" y="1904400"/>
            <a:ext cx="8914680" cy="37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0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Valores de entrada de monitores de vídeos são quantizados:</a:t>
            </a:r>
            <a:endParaRPr lang="pt-B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9" name="Imagem 4"/>
          <p:cNvPicPr/>
          <p:nvPr/>
        </p:nvPicPr>
        <p:blipFill>
          <a:blip r:embed="rId2">
            <a:lum bright="-20000" contrast="40000"/>
          </a:blip>
          <a:stretch/>
        </p:blipFill>
        <p:spPr>
          <a:xfrm>
            <a:off x="1758460" y="3184560"/>
            <a:ext cx="8482819" cy="1176369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2593080" y="624240"/>
            <a:ext cx="8911080" cy="128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Progresso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1" name="CustomShape 2"/>
          <p:cNvSpPr/>
          <p:nvPr/>
        </p:nvSpPr>
        <p:spPr>
          <a:xfrm>
            <a:off x="1787261" y="1796096"/>
            <a:ext cx="8914680" cy="37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1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Representação de Imagens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1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Imagens e Dispositivos Gráficos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1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Imagens, Pixels e Geometria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1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Cor RGB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1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Composição Alfa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1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Laboratório de Imagens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3" name="CustomShape 4"/>
          <p:cNvSpPr/>
          <p:nvPr/>
        </p:nvSpPr>
        <p:spPr>
          <a:xfrm flipH="1">
            <a:off x="3216710" y="2613626"/>
            <a:ext cx="456480" cy="35964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2593080" y="624240"/>
            <a:ext cx="8911080" cy="128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Cor RGB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CustomShape 2"/>
          <p:cNvSpPr/>
          <p:nvPr/>
        </p:nvSpPr>
        <p:spPr>
          <a:xfrm>
            <a:off x="1182350" y="1753893"/>
            <a:ext cx="8914680" cy="37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4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É um espaço simples que permite conversão direta para a maioria das telas de dispositivos gráficos.</a:t>
            </a:r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8" name="Imagem 3"/>
          <p:cNvPicPr/>
          <p:nvPr/>
        </p:nvPicPr>
        <p:blipFill>
          <a:blip r:embed="rId2">
            <a:lum bright="-20000" contrast="40000"/>
          </a:blip>
          <a:stretch/>
        </p:blipFill>
        <p:spPr>
          <a:xfrm>
            <a:off x="4288790" y="3034053"/>
            <a:ext cx="2701800" cy="334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"/>
          <p:cNvSpPr/>
          <p:nvPr/>
        </p:nvSpPr>
        <p:spPr>
          <a:xfrm>
            <a:off x="2593080" y="624240"/>
            <a:ext cx="8911080" cy="128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Cor RGB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0" name="CustomShape 2"/>
          <p:cNvSpPr/>
          <p:nvPr/>
        </p:nvSpPr>
        <p:spPr>
          <a:xfrm>
            <a:off x="1688788" y="1904400"/>
            <a:ext cx="8914680" cy="37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1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Subespaço RGB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1" name="Imagem 3"/>
          <p:cNvPicPr/>
          <p:nvPr/>
        </p:nvPicPr>
        <p:blipFill>
          <a:blip r:embed="rId2"/>
          <a:stretch/>
        </p:blipFill>
        <p:spPr>
          <a:xfrm>
            <a:off x="6300581" y="2468630"/>
            <a:ext cx="4950000" cy="3727440"/>
          </a:xfrm>
          <a:prstGeom prst="rect">
            <a:avLst/>
          </a:prstGeom>
          <a:ln>
            <a:noFill/>
          </a:ln>
        </p:spPr>
      </p:pic>
      <p:pic>
        <p:nvPicPr>
          <p:cNvPr id="342" name="Imagem 4"/>
          <p:cNvPicPr/>
          <p:nvPr/>
        </p:nvPicPr>
        <p:blipFill>
          <a:blip r:embed="rId3">
            <a:lum bright="-20000" contrast="40000"/>
          </a:blip>
          <a:stretch/>
        </p:blipFill>
        <p:spPr>
          <a:xfrm>
            <a:off x="2402765" y="2445895"/>
            <a:ext cx="3183840" cy="3492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"/>
          <p:cNvSpPr/>
          <p:nvPr/>
        </p:nvSpPr>
        <p:spPr>
          <a:xfrm>
            <a:off x="2593080" y="624240"/>
            <a:ext cx="8911080" cy="128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Progresso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4" name="CustomShape 2"/>
          <p:cNvSpPr/>
          <p:nvPr/>
        </p:nvSpPr>
        <p:spPr>
          <a:xfrm>
            <a:off x="1477772" y="1741639"/>
            <a:ext cx="8914680" cy="37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1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Representação de Imagens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1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Imagens e Dispositivos Gráficos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1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Imagens, Pixels e Geometria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1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Cor RGB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1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Composição Alfa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1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Laboratório de Imagens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CustomShape 4"/>
          <p:cNvSpPr/>
          <p:nvPr/>
        </p:nvSpPr>
        <p:spPr>
          <a:xfrm flipH="1">
            <a:off x="3925274" y="2841979"/>
            <a:ext cx="456480" cy="35964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2593080" y="624240"/>
            <a:ext cx="8911080" cy="128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Composição Alfa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1" name="Imagem 3"/>
          <p:cNvPicPr/>
          <p:nvPr/>
        </p:nvPicPr>
        <p:blipFill>
          <a:blip r:embed="rId2"/>
          <a:stretch/>
        </p:blipFill>
        <p:spPr>
          <a:xfrm>
            <a:off x="4882680" y="1905120"/>
            <a:ext cx="6964200" cy="4142520"/>
          </a:xfrm>
          <a:prstGeom prst="rect">
            <a:avLst/>
          </a:prstGeom>
          <a:ln>
            <a:noFill/>
          </a:ln>
        </p:spPr>
      </p:pic>
      <p:pic>
        <p:nvPicPr>
          <p:cNvPr id="352" name="Imagem 4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880200" y="3705120"/>
            <a:ext cx="4001400" cy="91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2593080" y="624240"/>
            <a:ext cx="8911080" cy="128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Progresso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4" name="CustomShape 2"/>
          <p:cNvSpPr/>
          <p:nvPr/>
        </p:nvSpPr>
        <p:spPr>
          <a:xfrm>
            <a:off x="1329688" y="1671715"/>
            <a:ext cx="8914680" cy="37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1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Representação de Imagens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1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Imagens e Dispositivos Gráficos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1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Imagens, Pixels e Geometria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1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Cor RGB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1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Composição Alfa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1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Laboratório de Imagens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CustomShape 4"/>
          <p:cNvSpPr/>
          <p:nvPr/>
        </p:nvSpPr>
        <p:spPr>
          <a:xfrm flipH="1">
            <a:off x="4675681" y="3109929"/>
            <a:ext cx="402757" cy="266317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Anexo – Formato de Imagens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1990" y="1899139"/>
            <a:ext cx="10666823" cy="374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5424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2593080" y="624240"/>
            <a:ext cx="8911080" cy="128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Laboratório de Imagens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2" name="CustomShape 2"/>
          <p:cNvSpPr/>
          <p:nvPr/>
        </p:nvSpPr>
        <p:spPr>
          <a:xfrm>
            <a:off x="1365231" y="1684578"/>
            <a:ext cx="8914680" cy="37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 algn="just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No laboratório de imagens, vocês criarão imagens para armazenamento e posterior visualização.</a:t>
            </a:r>
          </a:p>
          <a:p>
            <a:pPr marL="343080" indent="-342360" algn="just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800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Utilizarão HTML5 e </a:t>
            </a:r>
            <a:r>
              <a:rPr lang="pt-BR" sz="2800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JavaScript</a:t>
            </a:r>
            <a:r>
              <a:rPr lang="pt-BR" sz="2800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para lerem imagens de arquivos em um servidor web e para mostrarem essas imagens em um navegador Web.</a:t>
            </a:r>
          </a:p>
          <a:p>
            <a:pPr marL="343080" indent="-342360" algn="just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Além disso, </a:t>
            </a:r>
            <a:r>
              <a:rPr lang="pt-BR" sz="2800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escreverão </a:t>
            </a:r>
            <a:r>
              <a:rPr lang="pt-BR" sz="2800" i="1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scripts</a:t>
            </a:r>
            <a:r>
              <a:rPr lang="pt-BR" sz="2800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que alteram a imagem original, realizando algum processamento em seus pixels.</a:t>
            </a:r>
            <a:endParaRPr lang="pt-BR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pt-BR">
                <a:solidFill>
                  <a:schemeClr val="accent1"/>
                </a:solidFill>
              </a:rPr>
              <a:t>História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pt-BR" sz="2400"/>
              <a:t>Atualmente</a:t>
            </a:r>
          </a:p>
          <a:p>
            <a:pPr lvl="1"/>
            <a:r>
              <a:rPr lang="pt-BR" dirty="0"/>
              <a:t>Realidade virtual imersiva possibilitada com o avanço dos hardwares de imersão em mundos 3D (óculos de realidade virtual, detecção de movimentos com Kinect – aquisição de geometria em tempo real)...</a:t>
            </a:r>
          </a:p>
          <a:p>
            <a:pPr lvl="1"/>
            <a:r>
              <a:rPr lang="pt-BR" dirty="0"/>
              <a:t>Com a popularização dos smartphones e de dispositivos vestíveis...</a:t>
            </a:r>
          </a:p>
          <a:p>
            <a:pPr lvl="1"/>
            <a:r>
              <a:rPr lang="pt-BR" dirty="0"/>
              <a:t>...?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14989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>
            <a:off x="2593080" y="624240"/>
            <a:ext cx="8911080" cy="128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Laboratório de Imagens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4" name="CustomShape 2"/>
          <p:cNvSpPr/>
          <p:nvPr/>
        </p:nvSpPr>
        <p:spPr>
          <a:xfrm>
            <a:off x="1069810" y="1904400"/>
            <a:ext cx="8914680" cy="37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4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Crie um programa simples que utiliza uma biblioteca pronta para manipular imagens e gere duas imagens 100x100:</a:t>
            </a:r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4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Uma imagem com todos os seus valores de pixel iguais a 0.5.</a:t>
            </a:r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4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 uma imagem com correção </a:t>
            </a:r>
            <a:r>
              <a:rPr lang="pt-BR" sz="240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gamma</a:t>
            </a:r>
            <a:r>
              <a:rPr lang="pt-BR" sz="24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igual a 2.2.</a:t>
            </a:r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4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 que você percebeu de diferença entre as duas imagens?</a:t>
            </a:r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2593080" y="624240"/>
            <a:ext cx="8911080" cy="128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Laboratório de Imagens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8" name="CustomShape 2"/>
          <p:cNvSpPr/>
          <p:nvPr/>
        </p:nvSpPr>
        <p:spPr>
          <a:xfrm>
            <a:off x="971335" y="1753893"/>
            <a:ext cx="8914680" cy="37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 algn="just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24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Implemente a composição alfa e teste a combinação de duas imagens diferentes (background e </a:t>
            </a:r>
            <a:r>
              <a:rPr lang="pt-BR" sz="240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foreground</a:t>
            </a:r>
            <a:r>
              <a:rPr lang="pt-BR" sz="24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) gerando o produto final com diferentes valores de alfa. Faça um teste </a:t>
            </a:r>
            <a:r>
              <a:rPr lang="pt-BR" sz="24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principalmente com </a:t>
            </a:r>
            <a:r>
              <a:rPr lang="pt-BR" sz="24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alfa igual 0, 0.5 e 1.0.</a:t>
            </a:r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1214446" y="553902"/>
            <a:ext cx="8911080" cy="128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0" strike="noStrike" spc="-1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Final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8" name="CustomShape 2"/>
          <p:cNvSpPr/>
          <p:nvPr/>
        </p:nvSpPr>
        <p:spPr>
          <a:xfrm>
            <a:off x="1210846" y="1964907"/>
            <a:ext cx="8914680" cy="37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pt-BR" sz="18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Dúvidas?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pt-BR">
                <a:solidFill>
                  <a:schemeClr val="accent1"/>
                </a:solidFill>
              </a:rPr>
              <a:t>Áreas da Computação Gráfica</a:t>
            </a:r>
            <a:br>
              <a:rPr lang="pt-BR">
                <a:solidFill>
                  <a:schemeClr val="accent1"/>
                </a:solidFill>
              </a:rPr>
            </a:br>
            <a:r>
              <a:rPr lang="pt-BR">
                <a:solidFill>
                  <a:schemeClr val="accent1"/>
                </a:solidFill>
              </a:rPr>
              <a:t>(Para fins didáticos)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pt-BR" sz="2200" b="1" dirty="0"/>
              <a:t>Modelagem</a:t>
            </a:r>
            <a:r>
              <a:rPr lang="pt-BR" sz="2200" dirty="0"/>
              <a:t>: lida com as especificações matemáticas de formas e aparências de uma forma que possa ser armazenada no computador.</a:t>
            </a:r>
          </a:p>
          <a:p>
            <a:pPr>
              <a:lnSpc>
                <a:spcPct val="80000"/>
              </a:lnSpc>
            </a:pPr>
            <a:r>
              <a:rPr lang="pt-BR" sz="2200" b="1" dirty="0" err="1"/>
              <a:t>Renderização</a:t>
            </a:r>
            <a:r>
              <a:rPr lang="pt-BR" sz="2200" dirty="0"/>
              <a:t>: é um termo herdado da arte e lida com a criação de imagens colorizadas (sombreadas) a partir de modelos tridimensionais</a:t>
            </a:r>
          </a:p>
          <a:p>
            <a:pPr>
              <a:lnSpc>
                <a:spcPct val="80000"/>
              </a:lnSpc>
            </a:pPr>
            <a:r>
              <a:rPr lang="pt-BR" sz="2200" b="1" dirty="0"/>
              <a:t>Animação</a:t>
            </a:r>
            <a:r>
              <a:rPr lang="pt-BR" sz="2200" dirty="0"/>
              <a:t>: é uma técnica para criar a ilusão de movimento através de uma sequência de imagens. Animação usa modelagem e </a:t>
            </a:r>
            <a:r>
              <a:rPr lang="pt-BR" sz="2200" dirty="0" err="1"/>
              <a:t>renderização</a:t>
            </a:r>
            <a:r>
              <a:rPr lang="pt-BR" sz="2200" dirty="0"/>
              <a:t>, mas adiciona a questão chave de movimento sobre o tempo.</a:t>
            </a:r>
          </a:p>
          <a:p>
            <a:pPr>
              <a:lnSpc>
                <a:spcPct val="80000"/>
              </a:lnSpc>
            </a:pPr>
            <a:r>
              <a:rPr lang="pt-BR" sz="2200" b="1" dirty="0"/>
              <a:t>Outras áreas</a:t>
            </a:r>
            <a:r>
              <a:rPr lang="pt-BR" sz="2200" dirty="0"/>
              <a:t>: interação com o usuário, realidade virtual, visualização, processamento de imagens, escaneamento tridimensional, fotografia computacional.</a:t>
            </a:r>
          </a:p>
        </p:txBody>
      </p:sp>
    </p:spTree>
    <p:extLst>
      <p:ext uri="{BB962C8B-B14F-4D97-AF65-F5344CB8AC3E}">
        <p14:creationId xmlns:p14="http://schemas.microsoft.com/office/powerpoint/2010/main" val="3733481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Áreas da Computação Gráfica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26720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Definição Clássica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6480090" y="5585878"/>
            <a:ext cx="113364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Imagem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034709" y="2972860"/>
            <a:ext cx="602440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Dados (dados de radar, descrições de esquemas...)</a:t>
            </a:r>
          </a:p>
        </p:txBody>
      </p:sp>
      <p:cxnSp>
        <p:nvCxnSpPr>
          <p:cNvPr id="8" name="Conector de Seta Reta 7"/>
          <p:cNvCxnSpPr/>
          <p:nvPr/>
        </p:nvCxnSpPr>
        <p:spPr>
          <a:xfrm>
            <a:off x="6653017" y="3342192"/>
            <a:ext cx="0" cy="2243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4294679" y="4279369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Síntese de Imagens</a:t>
            </a:r>
          </a:p>
        </p:txBody>
      </p:sp>
      <p:cxnSp>
        <p:nvCxnSpPr>
          <p:cNvPr id="7" name="Conector de Seta Reta 6"/>
          <p:cNvCxnSpPr/>
          <p:nvPr/>
        </p:nvCxnSpPr>
        <p:spPr>
          <a:xfrm flipH="1" flipV="1">
            <a:off x="7385538" y="3342192"/>
            <a:ext cx="14068" cy="2243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7401837" y="4187036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Visão Computacional</a:t>
            </a:r>
          </a:p>
        </p:txBody>
      </p:sp>
      <p:cxnSp>
        <p:nvCxnSpPr>
          <p:cNvPr id="11" name="Conector em Curva 10"/>
          <p:cNvCxnSpPr>
            <a:endCxn id="5" idx="2"/>
          </p:cNvCxnSpPr>
          <p:nvPr/>
        </p:nvCxnSpPr>
        <p:spPr>
          <a:xfrm>
            <a:off x="6480090" y="5585878"/>
            <a:ext cx="566822" cy="369332"/>
          </a:xfrm>
          <a:prstGeom prst="curvedConnector4">
            <a:avLst>
              <a:gd name="adj1" fmla="val -153753"/>
              <a:gd name="adj2" fmla="val 1618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2384257" y="5770544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Processamento de Imagem</a:t>
            </a:r>
          </a:p>
        </p:txBody>
      </p:sp>
      <p:cxnSp>
        <p:nvCxnSpPr>
          <p:cNvPr id="10" name="Conector em Curva 9"/>
          <p:cNvCxnSpPr>
            <a:stCxn id="6" idx="3"/>
            <a:endCxn id="6" idx="0"/>
          </p:cNvCxnSpPr>
          <p:nvPr/>
        </p:nvCxnSpPr>
        <p:spPr>
          <a:xfrm flipH="1" flipV="1">
            <a:off x="7046912" y="2972860"/>
            <a:ext cx="3012203" cy="184666"/>
          </a:xfrm>
          <a:prstGeom prst="curvedConnector4">
            <a:avLst>
              <a:gd name="adj1" fmla="val -7589"/>
              <a:gd name="adj2" fmla="val 7896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8139519" y="1356249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Modelagem</a:t>
            </a:r>
          </a:p>
        </p:txBody>
      </p:sp>
    </p:spTree>
    <p:extLst>
      <p:ext uri="{BB962C8B-B14F-4D97-AF65-F5344CB8AC3E}">
        <p14:creationId xmlns:p14="http://schemas.microsoft.com/office/powerpoint/2010/main" val="3667840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2641</TotalTime>
  <Words>2674</Words>
  <Application>Microsoft Office PowerPoint</Application>
  <PresentationFormat>Widescreen</PresentationFormat>
  <Paragraphs>329</Paragraphs>
  <Slides>72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72</vt:i4>
      </vt:variant>
    </vt:vector>
  </HeadingPairs>
  <TitlesOfParts>
    <vt:vector size="81" baseType="lpstr">
      <vt:lpstr>Arial</vt:lpstr>
      <vt:lpstr>Calibri</vt:lpstr>
      <vt:lpstr>Calibri Light</vt:lpstr>
      <vt:lpstr>Cambria Math</vt:lpstr>
      <vt:lpstr>Century Gothic</vt:lpstr>
      <vt:lpstr>DejaVu Sans</vt:lpstr>
      <vt:lpstr>Wingdings</vt:lpstr>
      <vt:lpstr>Wingdings 3</vt:lpstr>
      <vt:lpstr>Office Theme</vt:lpstr>
      <vt:lpstr>Imagens Digitais e Dispositivos de Entrada/Saída</vt:lpstr>
      <vt:lpstr>Continuação da aula anterior...</vt:lpstr>
      <vt:lpstr>História</vt:lpstr>
      <vt:lpstr>História</vt:lpstr>
      <vt:lpstr>História</vt:lpstr>
      <vt:lpstr>História</vt:lpstr>
      <vt:lpstr>História</vt:lpstr>
      <vt:lpstr>Áreas da Computação Gráfica (Para fins didáticos)</vt:lpstr>
      <vt:lpstr>Áreas da Computação Gráfica</vt:lpstr>
      <vt:lpstr>Síntese de Imagem</vt:lpstr>
      <vt:lpstr>Apresentação do PowerPoint</vt:lpstr>
      <vt:lpstr>Apresentação do PowerPoint</vt:lpstr>
      <vt:lpstr>O que é uma imagem?</vt:lpstr>
      <vt:lpstr>Apresentação do PowerPoint</vt:lpstr>
      <vt:lpstr>Representação Vetorial de Imagens</vt:lpstr>
      <vt:lpstr>Representação de Imagens Digitais</vt:lpstr>
      <vt:lpstr>Representação de Imagens Digitais</vt:lpstr>
      <vt:lpstr>Representação de Imagens Digitais</vt:lpstr>
      <vt:lpstr>Representação de Imagens Digitais</vt:lpstr>
      <vt:lpstr>Representação de Imagens Digitais</vt:lpstr>
      <vt:lpstr>Representação de Imagens Digitais</vt:lpstr>
      <vt:lpstr>Representação de Imagens Digitais</vt:lpstr>
      <vt:lpstr>Resolução e Quantização</vt:lpstr>
      <vt:lpstr>Resolução de Imagens Digitais</vt:lpstr>
      <vt:lpstr>Resolução de Imagens Digitais</vt:lpstr>
      <vt:lpstr>Resolução Espacial</vt:lpstr>
      <vt:lpstr>Apresentação do PowerPoint</vt:lpstr>
      <vt:lpstr>Estudo de Caso: API do Android - Telas</vt:lpstr>
      <vt:lpstr>Estudo de Caso:  Telas</vt:lpstr>
      <vt:lpstr>Estudo de Caso:  Telas</vt:lpstr>
      <vt:lpstr>Estudo de Caso:  Telas</vt:lpstr>
      <vt:lpstr>Estudo de Caso:  Telas</vt:lpstr>
      <vt:lpstr>Estudo de Caso: CSS e JavaScript</vt:lpstr>
      <vt:lpstr>Formato de Imagens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Anexo – Formato de Imagens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Computação Gráfica 2015-2</dc:title>
  <dc:subject/>
  <dc:creator>Gilzamir Gomes</dc:creator>
  <dc:description/>
  <cp:lastModifiedBy>Gilzamir Gomes</cp:lastModifiedBy>
  <cp:revision>220</cp:revision>
  <dcterms:created xsi:type="dcterms:W3CDTF">2015-11-04T13:06:21Z</dcterms:created>
  <dcterms:modified xsi:type="dcterms:W3CDTF">2017-02-22T15:05:35Z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54</vt:i4>
  </property>
</Properties>
</file>